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sldIdLst>
    <p:sldId id="270" r:id="rId2"/>
    <p:sldId id="257" r:id="rId3"/>
    <p:sldId id="274" r:id="rId4"/>
    <p:sldId id="258" r:id="rId5"/>
    <p:sldId id="537" r:id="rId6"/>
    <p:sldId id="521" r:id="rId7"/>
    <p:sldId id="518" r:id="rId8"/>
    <p:sldId id="267" r:id="rId9"/>
    <p:sldId id="532" r:id="rId10"/>
    <p:sldId id="535" r:id="rId11"/>
    <p:sldId id="536" r:id="rId12"/>
    <p:sldId id="519" r:id="rId13"/>
    <p:sldId id="273" r:id="rId14"/>
    <p:sldId id="271" r:id="rId15"/>
    <p:sldId id="272" r:id="rId16"/>
    <p:sldId id="528"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72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55640-961A-410C-A984-02C394DBAE8D}"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C2F56-EEB3-4739-B426-033A86C360C1}" type="slidenum">
              <a:rPr lang="en-US" smtClean="0"/>
              <a:t>‹N›</a:t>
            </a:fld>
            <a:endParaRPr lang="en-US"/>
          </a:p>
        </p:txBody>
      </p:sp>
    </p:spTree>
    <p:extLst>
      <p:ext uri="{BB962C8B-B14F-4D97-AF65-F5344CB8AC3E}">
        <p14:creationId xmlns:p14="http://schemas.microsoft.com/office/powerpoint/2010/main" val="3564707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17779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51111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156581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2C14EB-1382-BA73-C966-039CC64073D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AD8BE65-96CF-008B-DCF7-F81B3DD79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16CD0EC-6847-F2E0-22C2-7F4A0BC5F348}"/>
              </a:ext>
            </a:extLst>
          </p:cNvPr>
          <p:cNvSpPr>
            <a:spLocks noGrp="1"/>
          </p:cNvSpPr>
          <p:nvPr>
            <p:ph type="dt" sz="half" idx="10"/>
          </p:nvPr>
        </p:nvSpPr>
        <p:spPr/>
        <p:txBody>
          <a:bodyPr/>
          <a:lstStyle/>
          <a:p>
            <a:fld id="{F443BCD3-C665-4106-8AD5-80A8D1B7641D}" type="datetimeFigureOut">
              <a:rPr lang="en-US" smtClean="0"/>
              <a:t>10/6/2022</a:t>
            </a:fld>
            <a:endParaRPr lang="en-US"/>
          </a:p>
        </p:txBody>
      </p:sp>
      <p:sp>
        <p:nvSpPr>
          <p:cNvPr id="5" name="Segnaposto piè di pagina 4">
            <a:extLst>
              <a:ext uri="{FF2B5EF4-FFF2-40B4-BE49-F238E27FC236}">
                <a16:creationId xmlns:a16="http://schemas.microsoft.com/office/drawing/2014/main" id="{2DAE87D9-8674-1913-B836-42146F6423B7}"/>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34BB3120-9F46-A3FD-03C6-0CA63764919C}"/>
              </a:ext>
            </a:extLst>
          </p:cNvPr>
          <p:cNvSpPr>
            <a:spLocks noGrp="1"/>
          </p:cNvSpPr>
          <p:nvPr>
            <p:ph type="sldNum" sz="quarter" idx="12"/>
          </p:nvPr>
        </p:nvSpPr>
        <p:spPr/>
        <p:txBody>
          <a:bodyPr/>
          <a:lstStyle/>
          <a:p>
            <a:fld id="{FB068442-DB7B-4F2C-B3E7-4498D8BCD7FF}" type="slidenum">
              <a:rPr lang="en-US" smtClean="0"/>
              <a:t>‹N›</a:t>
            </a:fld>
            <a:endParaRPr lang="en-US"/>
          </a:p>
        </p:txBody>
      </p:sp>
    </p:spTree>
    <p:extLst>
      <p:ext uri="{BB962C8B-B14F-4D97-AF65-F5344CB8AC3E}">
        <p14:creationId xmlns:p14="http://schemas.microsoft.com/office/powerpoint/2010/main" val="2323016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396056-FB9A-6C60-5CF4-0A5800CDB88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85107CC-F6E5-04FA-A29E-37A337FD3C1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92B2859-BE3B-3D8A-77B6-4EB8EC4AEBFF}"/>
              </a:ext>
            </a:extLst>
          </p:cNvPr>
          <p:cNvSpPr>
            <a:spLocks noGrp="1"/>
          </p:cNvSpPr>
          <p:nvPr>
            <p:ph type="dt" sz="half" idx="10"/>
          </p:nvPr>
        </p:nvSpPr>
        <p:spPr/>
        <p:txBody>
          <a:bodyPr/>
          <a:lstStyle/>
          <a:p>
            <a:fld id="{F443BCD3-C665-4106-8AD5-80A8D1B7641D}" type="datetimeFigureOut">
              <a:rPr lang="en-US" smtClean="0"/>
              <a:t>10/6/2022</a:t>
            </a:fld>
            <a:endParaRPr lang="en-US"/>
          </a:p>
        </p:txBody>
      </p:sp>
      <p:sp>
        <p:nvSpPr>
          <p:cNvPr id="5" name="Segnaposto piè di pagina 4">
            <a:extLst>
              <a:ext uri="{FF2B5EF4-FFF2-40B4-BE49-F238E27FC236}">
                <a16:creationId xmlns:a16="http://schemas.microsoft.com/office/drawing/2014/main" id="{BC2FD7F4-FE52-A4E1-7AFA-C6786A019362}"/>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6A4A12EE-C3EC-D42A-A6A9-AB5B758D1B0E}"/>
              </a:ext>
            </a:extLst>
          </p:cNvPr>
          <p:cNvSpPr>
            <a:spLocks noGrp="1"/>
          </p:cNvSpPr>
          <p:nvPr>
            <p:ph type="sldNum" sz="quarter" idx="12"/>
          </p:nvPr>
        </p:nvSpPr>
        <p:spPr/>
        <p:txBody>
          <a:bodyPr/>
          <a:lstStyle/>
          <a:p>
            <a:fld id="{FB068442-DB7B-4F2C-B3E7-4498D8BCD7FF}" type="slidenum">
              <a:rPr lang="en-US" smtClean="0"/>
              <a:t>‹N›</a:t>
            </a:fld>
            <a:endParaRPr lang="en-US"/>
          </a:p>
        </p:txBody>
      </p:sp>
    </p:spTree>
    <p:extLst>
      <p:ext uri="{BB962C8B-B14F-4D97-AF65-F5344CB8AC3E}">
        <p14:creationId xmlns:p14="http://schemas.microsoft.com/office/powerpoint/2010/main" val="412175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3C73C75-6E2D-2409-8CE7-B7865EC3311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7DFF5FA-CC68-B843-F47C-1A1B918178E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D33B423-3AE9-B58B-022C-4E1688ED5C75}"/>
              </a:ext>
            </a:extLst>
          </p:cNvPr>
          <p:cNvSpPr>
            <a:spLocks noGrp="1"/>
          </p:cNvSpPr>
          <p:nvPr>
            <p:ph type="dt" sz="half" idx="10"/>
          </p:nvPr>
        </p:nvSpPr>
        <p:spPr/>
        <p:txBody>
          <a:bodyPr/>
          <a:lstStyle/>
          <a:p>
            <a:fld id="{F443BCD3-C665-4106-8AD5-80A8D1B7641D}" type="datetimeFigureOut">
              <a:rPr lang="en-US" smtClean="0"/>
              <a:t>10/6/2022</a:t>
            </a:fld>
            <a:endParaRPr lang="en-US"/>
          </a:p>
        </p:txBody>
      </p:sp>
      <p:sp>
        <p:nvSpPr>
          <p:cNvPr id="5" name="Segnaposto piè di pagina 4">
            <a:extLst>
              <a:ext uri="{FF2B5EF4-FFF2-40B4-BE49-F238E27FC236}">
                <a16:creationId xmlns:a16="http://schemas.microsoft.com/office/drawing/2014/main" id="{013729D6-9023-760C-7A9A-59A41E750BE0}"/>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9EE91E71-EF3C-5A03-784A-57CAC770BF83}"/>
              </a:ext>
            </a:extLst>
          </p:cNvPr>
          <p:cNvSpPr>
            <a:spLocks noGrp="1"/>
          </p:cNvSpPr>
          <p:nvPr>
            <p:ph type="sldNum" sz="quarter" idx="12"/>
          </p:nvPr>
        </p:nvSpPr>
        <p:spPr/>
        <p:txBody>
          <a:bodyPr/>
          <a:lstStyle/>
          <a:p>
            <a:fld id="{FB068442-DB7B-4F2C-B3E7-4498D8BCD7FF}" type="slidenum">
              <a:rPr lang="en-US" smtClean="0"/>
              <a:t>‹N›</a:t>
            </a:fld>
            <a:endParaRPr lang="en-US"/>
          </a:p>
        </p:txBody>
      </p:sp>
    </p:spTree>
    <p:extLst>
      <p:ext uri="{BB962C8B-B14F-4D97-AF65-F5344CB8AC3E}">
        <p14:creationId xmlns:p14="http://schemas.microsoft.com/office/powerpoint/2010/main" val="156627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41A6DB-2224-F40C-2DAF-4474A49F4E5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B482115-46C7-A0FA-2AFF-5DF3F07DBC3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A6432AD-1B3C-FFA6-10E3-400905F6CA4B}"/>
              </a:ext>
            </a:extLst>
          </p:cNvPr>
          <p:cNvSpPr>
            <a:spLocks noGrp="1"/>
          </p:cNvSpPr>
          <p:nvPr>
            <p:ph type="dt" sz="half" idx="10"/>
          </p:nvPr>
        </p:nvSpPr>
        <p:spPr/>
        <p:txBody>
          <a:bodyPr/>
          <a:lstStyle/>
          <a:p>
            <a:fld id="{F443BCD3-C665-4106-8AD5-80A8D1B7641D}" type="datetimeFigureOut">
              <a:rPr lang="en-US" smtClean="0"/>
              <a:t>10/6/2022</a:t>
            </a:fld>
            <a:endParaRPr lang="en-US"/>
          </a:p>
        </p:txBody>
      </p:sp>
      <p:sp>
        <p:nvSpPr>
          <p:cNvPr id="5" name="Segnaposto piè di pagina 4">
            <a:extLst>
              <a:ext uri="{FF2B5EF4-FFF2-40B4-BE49-F238E27FC236}">
                <a16:creationId xmlns:a16="http://schemas.microsoft.com/office/drawing/2014/main" id="{55392226-5E84-A82B-25C1-7A11EF801A9B}"/>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6C323ED8-1231-EAD5-B46E-B48185D7DBFE}"/>
              </a:ext>
            </a:extLst>
          </p:cNvPr>
          <p:cNvSpPr>
            <a:spLocks noGrp="1"/>
          </p:cNvSpPr>
          <p:nvPr>
            <p:ph type="sldNum" sz="quarter" idx="12"/>
          </p:nvPr>
        </p:nvSpPr>
        <p:spPr/>
        <p:txBody>
          <a:bodyPr/>
          <a:lstStyle/>
          <a:p>
            <a:fld id="{FB068442-DB7B-4F2C-B3E7-4498D8BCD7FF}" type="slidenum">
              <a:rPr lang="en-US" smtClean="0"/>
              <a:t>‹N›</a:t>
            </a:fld>
            <a:endParaRPr lang="en-US"/>
          </a:p>
        </p:txBody>
      </p:sp>
    </p:spTree>
    <p:extLst>
      <p:ext uri="{BB962C8B-B14F-4D97-AF65-F5344CB8AC3E}">
        <p14:creationId xmlns:p14="http://schemas.microsoft.com/office/powerpoint/2010/main" val="221953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3500EB-C4D7-6318-8A8A-96BA1E3FDAA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37B189D-EC53-B60A-8002-7FB49EF924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D4C641B-7588-9C27-02A4-22CF13045D7C}"/>
              </a:ext>
            </a:extLst>
          </p:cNvPr>
          <p:cNvSpPr>
            <a:spLocks noGrp="1"/>
          </p:cNvSpPr>
          <p:nvPr>
            <p:ph type="dt" sz="half" idx="10"/>
          </p:nvPr>
        </p:nvSpPr>
        <p:spPr/>
        <p:txBody>
          <a:bodyPr/>
          <a:lstStyle/>
          <a:p>
            <a:fld id="{F443BCD3-C665-4106-8AD5-80A8D1B7641D}" type="datetimeFigureOut">
              <a:rPr lang="en-US" smtClean="0"/>
              <a:t>10/6/2022</a:t>
            </a:fld>
            <a:endParaRPr lang="en-US"/>
          </a:p>
        </p:txBody>
      </p:sp>
      <p:sp>
        <p:nvSpPr>
          <p:cNvPr id="5" name="Segnaposto piè di pagina 4">
            <a:extLst>
              <a:ext uri="{FF2B5EF4-FFF2-40B4-BE49-F238E27FC236}">
                <a16:creationId xmlns:a16="http://schemas.microsoft.com/office/drawing/2014/main" id="{F9475BF3-EB66-EFCA-D026-84AD10DF6C94}"/>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22311FA2-55ED-1EEA-B01A-8D0D43C30B98}"/>
              </a:ext>
            </a:extLst>
          </p:cNvPr>
          <p:cNvSpPr>
            <a:spLocks noGrp="1"/>
          </p:cNvSpPr>
          <p:nvPr>
            <p:ph type="sldNum" sz="quarter" idx="12"/>
          </p:nvPr>
        </p:nvSpPr>
        <p:spPr/>
        <p:txBody>
          <a:bodyPr/>
          <a:lstStyle/>
          <a:p>
            <a:fld id="{FB068442-DB7B-4F2C-B3E7-4498D8BCD7FF}" type="slidenum">
              <a:rPr lang="en-US" smtClean="0"/>
              <a:t>‹N›</a:t>
            </a:fld>
            <a:endParaRPr lang="en-US"/>
          </a:p>
        </p:txBody>
      </p:sp>
    </p:spTree>
    <p:extLst>
      <p:ext uri="{BB962C8B-B14F-4D97-AF65-F5344CB8AC3E}">
        <p14:creationId xmlns:p14="http://schemas.microsoft.com/office/powerpoint/2010/main" val="1344368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2FBF17-D0B7-53FF-CB23-85D86506C73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DD54025-FD55-86E3-AA86-714AC0B7942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6E032D7-3808-0004-0EC8-9CF395A1B6F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724DA1D-8120-D64D-4F02-A773F904D790}"/>
              </a:ext>
            </a:extLst>
          </p:cNvPr>
          <p:cNvSpPr>
            <a:spLocks noGrp="1"/>
          </p:cNvSpPr>
          <p:nvPr>
            <p:ph type="dt" sz="half" idx="10"/>
          </p:nvPr>
        </p:nvSpPr>
        <p:spPr/>
        <p:txBody>
          <a:bodyPr/>
          <a:lstStyle/>
          <a:p>
            <a:fld id="{F443BCD3-C665-4106-8AD5-80A8D1B7641D}" type="datetimeFigureOut">
              <a:rPr lang="en-US" smtClean="0"/>
              <a:t>10/6/2022</a:t>
            </a:fld>
            <a:endParaRPr lang="en-US"/>
          </a:p>
        </p:txBody>
      </p:sp>
      <p:sp>
        <p:nvSpPr>
          <p:cNvPr id="6" name="Segnaposto piè di pagina 5">
            <a:extLst>
              <a:ext uri="{FF2B5EF4-FFF2-40B4-BE49-F238E27FC236}">
                <a16:creationId xmlns:a16="http://schemas.microsoft.com/office/drawing/2014/main" id="{AFA0EF1A-5685-9BE9-30F3-910A2D8D4219}"/>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06B0D311-99FE-E92E-E6F7-3D0175AFACAF}"/>
              </a:ext>
            </a:extLst>
          </p:cNvPr>
          <p:cNvSpPr>
            <a:spLocks noGrp="1"/>
          </p:cNvSpPr>
          <p:nvPr>
            <p:ph type="sldNum" sz="quarter" idx="12"/>
          </p:nvPr>
        </p:nvSpPr>
        <p:spPr/>
        <p:txBody>
          <a:bodyPr/>
          <a:lstStyle/>
          <a:p>
            <a:fld id="{FB068442-DB7B-4F2C-B3E7-4498D8BCD7FF}" type="slidenum">
              <a:rPr lang="en-US" smtClean="0"/>
              <a:t>‹N›</a:t>
            </a:fld>
            <a:endParaRPr lang="en-US"/>
          </a:p>
        </p:txBody>
      </p:sp>
    </p:spTree>
    <p:extLst>
      <p:ext uri="{BB962C8B-B14F-4D97-AF65-F5344CB8AC3E}">
        <p14:creationId xmlns:p14="http://schemas.microsoft.com/office/powerpoint/2010/main" val="3151791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5852E8-8FE9-D9EF-5BD6-3BD3123022B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AAA938D-ECD0-05A9-36F4-17B22437D6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15A6E32-0086-2E9A-3D1A-56C048B48CE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61B1C39-01D6-9D5A-81FC-54A06445C4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236BEA1-9047-FCE0-C545-B54BEEB0F7B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9A6F55F-093A-7E13-7201-90FCF29AF576}"/>
              </a:ext>
            </a:extLst>
          </p:cNvPr>
          <p:cNvSpPr>
            <a:spLocks noGrp="1"/>
          </p:cNvSpPr>
          <p:nvPr>
            <p:ph type="dt" sz="half" idx="10"/>
          </p:nvPr>
        </p:nvSpPr>
        <p:spPr/>
        <p:txBody>
          <a:bodyPr/>
          <a:lstStyle/>
          <a:p>
            <a:fld id="{F443BCD3-C665-4106-8AD5-80A8D1B7641D}" type="datetimeFigureOut">
              <a:rPr lang="en-US" smtClean="0"/>
              <a:t>10/6/2022</a:t>
            </a:fld>
            <a:endParaRPr lang="en-US"/>
          </a:p>
        </p:txBody>
      </p:sp>
      <p:sp>
        <p:nvSpPr>
          <p:cNvPr id="8" name="Segnaposto piè di pagina 7">
            <a:extLst>
              <a:ext uri="{FF2B5EF4-FFF2-40B4-BE49-F238E27FC236}">
                <a16:creationId xmlns:a16="http://schemas.microsoft.com/office/drawing/2014/main" id="{2FA33BD5-C623-7BDA-2DAF-E88FE433C789}"/>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E3662892-C36F-3821-8114-9160751D88DB}"/>
              </a:ext>
            </a:extLst>
          </p:cNvPr>
          <p:cNvSpPr>
            <a:spLocks noGrp="1"/>
          </p:cNvSpPr>
          <p:nvPr>
            <p:ph type="sldNum" sz="quarter" idx="12"/>
          </p:nvPr>
        </p:nvSpPr>
        <p:spPr/>
        <p:txBody>
          <a:bodyPr/>
          <a:lstStyle/>
          <a:p>
            <a:fld id="{FB068442-DB7B-4F2C-B3E7-4498D8BCD7FF}" type="slidenum">
              <a:rPr lang="en-US" smtClean="0"/>
              <a:t>‹N›</a:t>
            </a:fld>
            <a:endParaRPr lang="en-US"/>
          </a:p>
        </p:txBody>
      </p:sp>
    </p:spTree>
    <p:extLst>
      <p:ext uri="{BB962C8B-B14F-4D97-AF65-F5344CB8AC3E}">
        <p14:creationId xmlns:p14="http://schemas.microsoft.com/office/powerpoint/2010/main" val="163546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4C5416-CC69-098A-1B23-D5478F0F497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4E1482A-3BFE-9D7B-A3C2-216D81EED50E}"/>
              </a:ext>
            </a:extLst>
          </p:cNvPr>
          <p:cNvSpPr>
            <a:spLocks noGrp="1"/>
          </p:cNvSpPr>
          <p:nvPr>
            <p:ph type="dt" sz="half" idx="10"/>
          </p:nvPr>
        </p:nvSpPr>
        <p:spPr/>
        <p:txBody>
          <a:bodyPr/>
          <a:lstStyle/>
          <a:p>
            <a:fld id="{F443BCD3-C665-4106-8AD5-80A8D1B7641D}" type="datetimeFigureOut">
              <a:rPr lang="en-US" smtClean="0"/>
              <a:t>10/6/2022</a:t>
            </a:fld>
            <a:endParaRPr lang="en-US"/>
          </a:p>
        </p:txBody>
      </p:sp>
      <p:sp>
        <p:nvSpPr>
          <p:cNvPr id="4" name="Segnaposto piè di pagina 3">
            <a:extLst>
              <a:ext uri="{FF2B5EF4-FFF2-40B4-BE49-F238E27FC236}">
                <a16:creationId xmlns:a16="http://schemas.microsoft.com/office/drawing/2014/main" id="{D3EF4299-2AFC-A7DD-425A-19D06EC3BBFD}"/>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E8AFE8FE-B005-D515-A5EA-93D1E156D0A9}"/>
              </a:ext>
            </a:extLst>
          </p:cNvPr>
          <p:cNvSpPr>
            <a:spLocks noGrp="1"/>
          </p:cNvSpPr>
          <p:nvPr>
            <p:ph type="sldNum" sz="quarter" idx="12"/>
          </p:nvPr>
        </p:nvSpPr>
        <p:spPr/>
        <p:txBody>
          <a:bodyPr/>
          <a:lstStyle/>
          <a:p>
            <a:fld id="{FB068442-DB7B-4F2C-B3E7-4498D8BCD7FF}" type="slidenum">
              <a:rPr lang="en-US" smtClean="0"/>
              <a:t>‹N›</a:t>
            </a:fld>
            <a:endParaRPr lang="en-US"/>
          </a:p>
        </p:txBody>
      </p:sp>
    </p:spTree>
    <p:extLst>
      <p:ext uri="{BB962C8B-B14F-4D97-AF65-F5344CB8AC3E}">
        <p14:creationId xmlns:p14="http://schemas.microsoft.com/office/powerpoint/2010/main" val="116651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77FA473-F792-F821-2C80-076E68B30290}"/>
              </a:ext>
            </a:extLst>
          </p:cNvPr>
          <p:cNvSpPr>
            <a:spLocks noGrp="1"/>
          </p:cNvSpPr>
          <p:nvPr>
            <p:ph type="dt" sz="half" idx="10"/>
          </p:nvPr>
        </p:nvSpPr>
        <p:spPr/>
        <p:txBody>
          <a:bodyPr/>
          <a:lstStyle/>
          <a:p>
            <a:fld id="{F443BCD3-C665-4106-8AD5-80A8D1B7641D}" type="datetimeFigureOut">
              <a:rPr lang="en-US" smtClean="0"/>
              <a:t>10/6/2022</a:t>
            </a:fld>
            <a:endParaRPr lang="en-US"/>
          </a:p>
        </p:txBody>
      </p:sp>
      <p:sp>
        <p:nvSpPr>
          <p:cNvPr id="3" name="Segnaposto piè di pagina 2">
            <a:extLst>
              <a:ext uri="{FF2B5EF4-FFF2-40B4-BE49-F238E27FC236}">
                <a16:creationId xmlns:a16="http://schemas.microsoft.com/office/drawing/2014/main" id="{93CBF740-ECA4-7C45-DB66-2B1C1A62D2BE}"/>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9776B2FA-8FEF-26AE-7AFD-AA17682D7C86}"/>
              </a:ext>
            </a:extLst>
          </p:cNvPr>
          <p:cNvSpPr>
            <a:spLocks noGrp="1"/>
          </p:cNvSpPr>
          <p:nvPr>
            <p:ph type="sldNum" sz="quarter" idx="12"/>
          </p:nvPr>
        </p:nvSpPr>
        <p:spPr/>
        <p:txBody>
          <a:bodyPr/>
          <a:lstStyle/>
          <a:p>
            <a:fld id="{FB068442-DB7B-4F2C-B3E7-4498D8BCD7FF}" type="slidenum">
              <a:rPr lang="en-US" smtClean="0"/>
              <a:t>‹N›</a:t>
            </a:fld>
            <a:endParaRPr lang="en-US"/>
          </a:p>
        </p:txBody>
      </p:sp>
    </p:spTree>
    <p:extLst>
      <p:ext uri="{BB962C8B-B14F-4D97-AF65-F5344CB8AC3E}">
        <p14:creationId xmlns:p14="http://schemas.microsoft.com/office/powerpoint/2010/main" val="421002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4887EB-560B-E8E2-8C23-FB9573030D0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FA71631-EA14-70E4-127B-8C8FD1A54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32B6AFE-90ED-5CC9-8D3C-39FAC9A0F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3005A8A-CC63-D8FD-6A16-0B2105C7E3D0}"/>
              </a:ext>
            </a:extLst>
          </p:cNvPr>
          <p:cNvSpPr>
            <a:spLocks noGrp="1"/>
          </p:cNvSpPr>
          <p:nvPr>
            <p:ph type="dt" sz="half" idx="10"/>
          </p:nvPr>
        </p:nvSpPr>
        <p:spPr/>
        <p:txBody>
          <a:bodyPr/>
          <a:lstStyle/>
          <a:p>
            <a:fld id="{F443BCD3-C665-4106-8AD5-80A8D1B7641D}" type="datetimeFigureOut">
              <a:rPr lang="en-US" smtClean="0"/>
              <a:t>10/6/2022</a:t>
            </a:fld>
            <a:endParaRPr lang="en-US"/>
          </a:p>
        </p:txBody>
      </p:sp>
      <p:sp>
        <p:nvSpPr>
          <p:cNvPr id="6" name="Segnaposto piè di pagina 5">
            <a:extLst>
              <a:ext uri="{FF2B5EF4-FFF2-40B4-BE49-F238E27FC236}">
                <a16:creationId xmlns:a16="http://schemas.microsoft.com/office/drawing/2014/main" id="{97E7E516-4FB0-30E6-3A0F-AF95714B9FF6}"/>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E7614967-DBC8-B278-C40F-22332EEC3CFE}"/>
              </a:ext>
            </a:extLst>
          </p:cNvPr>
          <p:cNvSpPr>
            <a:spLocks noGrp="1"/>
          </p:cNvSpPr>
          <p:nvPr>
            <p:ph type="sldNum" sz="quarter" idx="12"/>
          </p:nvPr>
        </p:nvSpPr>
        <p:spPr/>
        <p:txBody>
          <a:bodyPr/>
          <a:lstStyle/>
          <a:p>
            <a:fld id="{FB068442-DB7B-4F2C-B3E7-4498D8BCD7FF}" type="slidenum">
              <a:rPr lang="en-US" smtClean="0"/>
              <a:t>‹N›</a:t>
            </a:fld>
            <a:endParaRPr lang="en-US"/>
          </a:p>
        </p:txBody>
      </p:sp>
    </p:spTree>
    <p:extLst>
      <p:ext uri="{BB962C8B-B14F-4D97-AF65-F5344CB8AC3E}">
        <p14:creationId xmlns:p14="http://schemas.microsoft.com/office/powerpoint/2010/main" val="163338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C306DD-0DD4-52C8-07E8-466B285D776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B74CF3B-2BC7-15AA-93D4-ABF92D8C8B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D57100A-6943-B8C5-0080-97F61A2CA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7CF867E-868E-029A-4C9F-2CA0B59B840B}"/>
              </a:ext>
            </a:extLst>
          </p:cNvPr>
          <p:cNvSpPr>
            <a:spLocks noGrp="1"/>
          </p:cNvSpPr>
          <p:nvPr>
            <p:ph type="dt" sz="half" idx="10"/>
          </p:nvPr>
        </p:nvSpPr>
        <p:spPr/>
        <p:txBody>
          <a:bodyPr/>
          <a:lstStyle/>
          <a:p>
            <a:fld id="{F443BCD3-C665-4106-8AD5-80A8D1B7641D}" type="datetimeFigureOut">
              <a:rPr lang="en-US" smtClean="0"/>
              <a:t>10/6/2022</a:t>
            </a:fld>
            <a:endParaRPr lang="en-US"/>
          </a:p>
        </p:txBody>
      </p:sp>
      <p:sp>
        <p:nvSpPr>
          <p:cNvPr id="6" name="Segnaposto piè di pagina 5">
            <a:extLst>
              <a:ext uri="{FF2B5EF4-FFF2-40B4-BE49-F238E27FC236}">
                <a16:creationId xmlns:a16="http://schemas.microsoft.com/office/drawing/2014/main" id="{51606EF1-F10A-FB65-9C47-0FC89F245048}"/>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25A82EE8-9C38-E012-40EE-BD7196D46E2A}"/>
              </a:ext>
            </a:extLst>
          </p:cNvPr>
          <p:cNvSpPr>
            <a:spLocks noGrp="1"/>
          </p:cNvSpPr>
          <p:nvPr>
            <p:ph type="sldNum" sz="quarter" idx="12"/>
          </p:nvPr>
        </p:nvSpPr>
        <p:spPr/>
        <p:txBody>
          <a:bodyPr/>
          <a:lstStyle/>
          <a:p>
            <a:fld id="{FB068442-DB7B-4F2C-B3E7-4498D8BCD7FF}" type="slidenum">
              <a:rPr lang="en-US" smtClean="0"/>
              <a:t>‹N›</a:t>
            </a:fld>
            <a:endParaRPr lang="en-US"/>
          </a:p>
        </p:txBody>
      </p:sp>
    </p:spTree>
    <p:extLst>
      <p:ext uri="{BB962C8B-B14F-4D97-AF65-F5344CB8AC3E}">
        <p14:creationId xmlns:p14="http://schemas.microsoft.com/office/powerpoint/2010/main" val="75940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D53FAA1-8C4F-E116-3B24-4553FF380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320BDE-7DF6-6CD7-D5D0-28A068ACA5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231749E-2789-A512-D14D-EDEEB04F16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3BCD3-C665-4106-8AD5-80A8D1B7641D}" type="datetimeFigureOut">
              <a:rPr lang="en-US" smtClean="0"/>
              <a:t>10/6/2022</a:t>
            </a:fld>
            <a:endParaRPr lang="en-US"/>
          </a:p>
        </p:txBody>
      </p:sp>
      <p:sp>
        <p:nvSpPr>
          <p:cNvPr id="5" name="Segnaposto piè di pagina 4">
            <a:extLst>
              <a:ext uri="{FF2B5EF4-FFF2-40B4-BE49-F238E27FC236}">
                <a16:creationId xmlns:a16="http://schemas.microsoft.com/office/drawing/2014/main" id="{906141AA-92B2-40E1-6F0C-7E9A498BD9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0E974BA2-D611-7BFD-08C6-0C69E1558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68442-DB7B-4F2C-B3E7-4498D8BCD7FF}" type="slidenum">
              <a:rPr lang="en-US" smtClean="0"/>
              <a:t>‹N›</a:t>
            </a:fld>
            <a:endParaRPr lang="en-US"/>
          </a:p>
        </p:txBody>
      </p:sp>
    </p:spTree>
    <p:extLst>
      <p:ext uri="{BB962C8B-B14F-4D97-AF65-F5344CB8AC3E}">
        <p14:creationId xmlns:p14="http://schemas.microsoft.com/office/powerpoint/2010/main" val="26711638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3343" y="635311"/>
            <a:ext cx="9487806" cy="1577355"/>
          </a:xfrm>
          <a:prstGeom prst="rect">
            <a:avLst/>
          </a:prstGeom>
        </p:spPr>
        <p:txBody>
          <a:bodyPr vert="horz" wrap="square" lIns="0" tIns="12700" rIns="0" bIns="0" rtlCol="0">
            <a:spAutoFit/>
          </a:bodyPr>
          <a:lstStyle/>
          <a:p>
            <a:pPr marL="12700">
              <a:spcBef>
                <a:spcPts val="100"/>
              </a:spcBef>
            </a:pPr>
            <a:r>
              <a:rPr lang="it-IT" sz="2800" b="1" spc="-15" dirty="0">
                <a:solidFill>
                  <a:srgbClr val="006600"/>
                </a:solidFill>
                <a:latin typeface="Tahoma"/>
                <a:cs typeface="Tahoma"/>
                <a:sym typeface="Helvetica Neue"/>
              </a:rPr>
              <a:t>Comunità Energetiche Rinnovabili</a:t>
            </a:r>
          </a:p>
          <a:p>
            <a:pPr marL="12700">
              <a:spcBef>
                <a:spcPts val="100"/>
              </a:spcBef>
            </a:pPr>
            <a:r>
              <a:rPr lang="it-IT" sz="2400" spc="-15" dirty="0">
                <a:latin typeface="Tahoma"/>
                <a:cs typeface="Tahoma"/>
                <a:sym typeface="Helvetica Neue"/>
              </a:rPr>
              <a:t>Un’opportunità per le PA, benefici per le PMI e un vantaggio per ambiente e cittadini</a:t>
            </a:r>
          </a:p>
          <a:p>
            <a:pPr marL="12700">
              <a:spcBef>
                <a:spcPts val="100"/>
              </a:spcBef>
            </a:pPr>
            <a:endParaRPr lang="it-IT" sz="2400" spc="-15" dirty="0">
              <a:solidFill>
                <a:schemeClr val="bg1"/>
              </a:solidFill>
              <a:latin typeface="Tahoma"/>
              <a:cs typeface="Tahoma"/>
              <a:sym typeface="Helvetica Neue"/>
            </a:endParaRPr>
          </a:p>
        </p:txBody>
      </p:sp>
      <p:sp>
        <p:nvSpPr>
          <p:cNvPr id="8" name="object 3">
            <a:extLst>
              <a:ext uri="{FF2B5EF4-FFF2-40B4-BE49-F238E27FC236}">
                <a16:creationId xmlns:a16="http://schemas.microsoft.com/office/drawing/2014/main" id="{951B3E76-2CEC-1054-3A88-AB5810E10D82}"/>
              </a:ext>
            </a:extLst>
          </p:cNvPr>
          <p:cNvSpPr txBox="1"/>
          <p:nvPr/>
        </p:nvSpPr>
        <p:spPr>
          <a:xfrm>
            <a:off x="3053024" y="4537015"/>
            <a:ext cx="6085953" cy="382156"/>
          </a:xfrm>
          <a:prstGeom prst="rect">
            <a:avLst/>
          </a:prstGeom>
        </p:spPr>
        <p:txBody>
          <a:bodyPr vert="horz" wrap="square" lIns="0" tIns="12700" rIns="0" bIns="0" rtlCol="0">
            <a:spAutoFit/>
          </a:bodyPr>
          <a:lstStyle/>
          <a:p>
            <a:pPr marL="12700">
              <a:spcBef>
                <a:spcPts val="100"/>
              </a:spcBef>
            </a:pPr>
            <a:r>
              <a:rPr lang="it-IT" sz="2400" b="1" spc="-15" dirty="0">
                <a:solidFill>
                  <a:srgbClr val="006600"/>
                </a:solidFill>
                <a:latin typeface="Tahoma"/>
                <a:cs typeface="Tahoma"/>
                <a:sym typeface="Helvetica Neue"/>
              </a:rPr>
              <a:t>ASSOCIAZIONE ENERGIA E </a:t>
            </a:r>
            <a:r>
              <a:rPr lang="it-IT" sz="2400" b="1" spc="-15" dirty="0" err="1">
                <a:solidFill>
                  <a:srgbClr val="006600"/>
                </a:solidFill>
                <a:latin typeface="Tahoma"/>
                <a:cs typeface="Tahoma"/>
                <a:sym typeface="Helvetica Neue"/>
              </a:rPr>
              <a:t>COMUNIT</a:t>
            </a:r>
            <a:r>
              <a:rPr lang="it-IT" sz="2400" b="1" cap="all" spc="-15" dirty="0" err="1">
                <a:solidFill>
                  <a:srgbClr val="006600"/>
                </a:solidFill>
                <a:latin typeface="Tahoma"/>
                <a:cs typeface="Tahoma"/>
                <a:sym typeface="Helvetica Neue"/>
              </a:rPr>
              <a:t>à</a:t>
            </a:r>
            <a:endParaRPr sz="2400" cap="all" spc="-15" dirty="0">
              <a:solidFill>
                <a:srgbClr val="006600"/>
              </a:solidFill>
              <a:latin typeface="Tahoma"/>
              <a:cs typeface="Tahoma"/>
              <a:sym typeface="Helvetica Neue"/>
            </a:endParaRPr>
          </a:p>
        </p:txBody>
      </p:sp>
      <p:sp>
        <p:nvSpPr>
          <p:cNvPr id="9" name="CasellaDiTesto 8">
            <a:extLst>
              <a:ext uri="{FF2B5EF4-FFF2-40B4-BE49-F238E27FC236}">
                <a16:creationId xmlns:a16="http://schemas.microsoft.com/office/drawing/2014/main" id="{9F1BAAEB-1C0D-E48E-F67D-C235124A5B5F}"/>
              </a:ext>
            </a:extLst>
          </p:cNvPr>
          <p:cNvSpPr txBox="1"/>
          <p:nvPr/>
        </p:nvSpPr>
        <p:spPr>
          <a:xfrm>
            <a:off x="0" y="6412089"/>
            <a:ext cx="3100012" cy="307777"/>
          </a:xfrm>
          <a:prstGeom prst="rect">
            <a:avLst/>
          </a:prstGeom>
          <a:noFill/>
        </p:spPr>
        <p:txBody>
          <a:bodyPr wrap="square" rtlCol="0">
            <a:spAutoFit/>
          </a:bodyPr>
          <a:lstStyle/>
          <a:p>
            <a:r>
              <a:rPr lang="it-IT" sz="1400" spc="-15" dirty="0">
                <a:solidFill>
                  <a:srgbClr val="006600"/>
                </a:solidFill>
                <a:latin typeface="Tahoma"/>
                <a:cs typeface="Tahoma"/>
                <a:sym typeface="Helvetica Neue"/>
              </a:rPr>
              <a:t>erika.magrini@energiaecomunita.it</a:t>
            </a:r>
          </a:p>
        </p:txBody>
      </p:sp>
      <p:pic>
        <p:nvPicPr>
          <p:cNvPr id="12" name="Immagine 11">
            <a:extLst>
              <a:ext uri="{FF2B5EF4-FFF2-40B4-BE49-F238E27FC236}">
                <a16:creationId xmlns:a16="http://schemas.microsoft.com/office/drawing/2014/main" id="{EC656181-769C-8F31-3448-7430397B02F4}"/>
              </a:ext>
            </a:extLst>
          </p:cNvPr>
          <p:cNvPicPr>
            <a:picLocks noChangeAspect="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13004" y="3265828"/>
            <a:ext cx="12178995" cy="982339"/>
          </a:xfrm>
          <a:prstGeom prst="rect">
            <a:avLst/>
          </a:prstGeom>
        </p:spPr>
      </p:pic>
      <p:sp>
        <p:nvSpPr>
          <p:cNvPr id="2" name="CasellaDiTesto 1">
            <a:extLst>
              <a:ext uri="{FF2B5EF4-FFF2-40B4-BE49-F238E27FC236}">
                <a16:creationId xmlns:a16="http://schemas.microsoft.com/office/drawing/2014/main" id="{D864E70E-571B-0CDA-742E-52A1B0B12C32}"/>
              </a:ext>
            </a:extLst>
          </p:cNvPr>
          <p:cNvSpPr txBox="1"/>
          <p:nvPr/>
        </p:nvSpPr>
        <p:spPr>
          <a:xfrm>
            <a:off x="9065606" y="6395807"/>
            <a:ext cx="3100012" cy="307777"/>
          </a:xfrm>
          <a:prstGeom prst="rect">
            <a:avLst/>
          </a:prstGeom>
          <a:noFill/>
        </p:spPr>
        <p:txBody>
          <a:bodyPr wrap="square" rtlCol="0">
            <a:spAutoFit/>
          </a:bodyPr>
          <a:lstStyle/>
          <a:p>
            <a:pPr algn="ctr"/>
            <a:r>
              <a:rPr lang="it-IT" sz="1400" spc="-15" dirty="0">
                <a:solidFill>
                  <a:srgbClr val="006600"/>
                </a:solidFill>
                <a:latin typeface="Tahoma"/>
                <a:cs typeface="Tahoma"/>
                <a:sym typeface="Helvetica Neue"/>
              </a:rPr>
              <a:t>Vicchio, 6 Ottobre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asellaDiTesto 51">
            <a:extLst>
              <a:ext uri="{FF2B5EF4-FFF2-40B4-BE49-F238E27FC236}">
                <a16:creationId xmlns:a16="http://schemas.microsoft.com/office/drawing/2014/main" id="{B0728D96-D30E-4DAD-0195-39607F8C837A}"/>
              </a:ext>
            </a:extLst>
          </p:cNvPr>
          <p:cNvSpPr txBox="1"/>
          <p:nvPr/>
        </p:nvSpPr>
        <p:spPr>
          <a:xfrm>
            <a:off x="1535260" y="513307"/>
            <a:ext cx="10858500" cy="461665"/>
          </a:xfrm>
          <a:prstGeom prst="rect">
            <a:avLst/>
          </a:prstGeom>
          <a:noFill/>
        </p:spPr>
        <p:txBody>
          <a:bodyPr wrap="square" rtlCol="0">
            <a:spAutoFit/>
          </a:bodyPr>
          <a:lstStyle/>
          <a:p>
            <a:r>
              <a:rPr kumimoji="0" lang="it-IT" sz="2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Comunità Energetica Rinnovabile</a:t>
            </a:r>
            <a:r>
              <a:rPr lang="it-IT" sz="2400" b="1" dirty="0">
                <a:solidFill>
                  <a:srgbClr val="006600"/>
                </a:solidFill>
                <a:latin typeface="Tahoma" panose="020B0604030504040204" pitchFamily="34" charset="0"/>
                <a:ea typeface="Tahoma" panose="020B0604030504040204" pitchFamily="34" charset="0"/>
                <a:cs typeface="Tahoma" panose="020B0604030504040204" pitchFamily="34" charset="0"/>
              </a:rPr>
              <a:t>: benefici sociali e inclusività</a:t>
            </a:r>
            <a:endParaRPr kumimoji="0" lang="it-IT" sz="2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4" name="Ovale 53">
            <a:extLst>
              <a:ext uri="{FF2B5EF4-FFF2-40B4-BE49-F238E27FC236}">
                <a16:creationId xmlns:a16="http://schemas.microsoft.com/office/drawing/2014/main" id="{A875C285-DB5D-D715-9285-15A1C3A92E94}"/>
              </a:ext>
            </a:extLst>
          </p:cNvPr>
          <p:cNvSpPr/>
          <p:nvPr/>
        </p:nvSpPr>
        <p:spPr>
          <a:xfrm>
            <a:off x="106510" y="122782"/>
            <a:ext cx="1419184" cy="1342922"/>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4" name="Graphic 6">
            <a:extLst>
              <a:ext uri="{FF2B5EF4-FFF2-40B4-BE49-F238E27FC236}">
                <a16:creationId xmlns:a16="http://schemas.microsoft.com/office/drawing/2014/main" id="{DC7396ED-AC48-D423-C0D2-CBFB736D2D7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9375" y="148768"/>
            <a:ext cx="1268425" cy="1329039"/>
          </a:xfrm>
          <a:prstGeom prst="rect">
            <a:avLst/>
          </a:prstGeom>
        </p:spPr>
      </p:pic>
      <p:sp>
        <p:nvSpPr>
          <p:cNvPr id="2" name="CasellaDiTesto 1">
            <a:extLst>
              <a:ext uri="{FF2B5EF4-FFF2-40B4-BE49-F238E27FC236}">
                <a16:creationId xmlns:a16="http://schemas.microsoft.com/office/drawing/2014/main" id="{9659288C-FB29-BEB3-D4CA-3D6BBFCAF034}"/>
              </a:ext>
            </a:extLst>
          </p:cNvPr>
          <p:cNvSpPr txBox="1"/>
          <p:nvPr/>
        </p:nvSpPr>
        <p:spPr>
          <a:xfrm>
            <a:off x="1304924" y="952075"/>
            <a:ext cx="9886951" cy="3354765"/>
          </a:xfrm>
          <a:prstGeom prst="rect">
            <a:avLst/>
          </a:prstGeom>
          <a:noFill/>
        </p:spPr>
        <p:txBody>
          <a:bodyPr wrap="square" rtlCol="0">
            <a:spAutoFit/>
          </a:bodyPr>
          <a:lstStyle/>
          <a:p>
            <a:r>
              <a:rPr lang="it-IT" sz="1600" dirty="0">
                <a:latin typeface="Tahoma" panose="020B0604030504040204" pitchFamily="34" charset="0"/>
                <a:ea typeface="Tahoma" panose="020B0604030504040204" pitchFamily="34" charset="0"/>
                <a:cs typeface="Tahoma" panose="020B0604030504040204" pitchFamily="34" charset="0"/>
              </a:rPr>
              <a:t>     </a:t>
            </a:r>
            <a:r>
              <a:rPr lang="it-IT" sz="1400" dirty="0">
                <a:latin typeface="Tahoma" panose="020B0604030504040204" pitchFamily="34" charset="0"/>
                <a:ea typeface="Tahoma" panose="020B0604030504040204" pitchFamily="34" charset="0"/>
                <a:cs typeface="Tahoma" panose="020B0604030504040204" pitchFamily="34" charset="0"/>
              </a:rPr>
              <a:t>Le Comunità Energetiche sono, nelle aspettative Europee, anche un importante strumento di mitigazione  </a:t>
            </a:r>
          </a:p>
          <a:p>
            <a:r>
              <a:rPr lang="it-IT" sz="1400" dirty="0">
                <a:latin typeface="Tahoma" panose="020B0604030504040204" pitchFamily="34" charset="0"/>
                <a:ea typeface="Tahoma" panose="020B0604030504040204" pitchFamily="34" charset="0"/>
                <a:cs typeface="Tahoma" panose="020B0604030504040204" pitchFamily="34" charset="0"/>
              </a:rPr>
              <a:t>     della povertà energetica:</a:t>
            </a:r>
          </a:p>
          <a:p>
            <a:endParaRPr lang="it-IT" sz="1400" dirty="0">
              <a:latin typeface="Tahoma" panose="020B0604030504040204" pitchFamily="34" charset="0"/>
              <a:ea typeface="Tahoma" panose="020B0604030504040204" pitchFamily="34" charset="0"/>
              <a:cs typeface="Tahoma" panose="020B0604030504040204" pitchFamily="34" charset="0"/>
            </a:endParaRPr>
          </a:p>
          <a:p>
            <a:pPr marL="742950" lvl="1" indent="-285750">
              <a:buClr>
                <a:srgbClr val="006600"/>
              </a:buClr>
              <a:buFont typeface="Wingdings" panose="05000000000000000000" pitchFamily="2" charset="2"/>
              <a:buChar char="ü"/>
            </a:pPr>
            <a:r>
              <a:rPr lang="it-IT" sz="1400" dirty="0">
                <a:latin typeface="Tahoma" panose="020B0604030504040204" pitchFamily="34" charset="0"/>
                <a:ea typeface="Tahoma" panose="020B0604030504040204" pitchFamily="34" charset="0"/>
                <a:cs typeface="Tahoma" panose="020B0604030504040204" pitchFamily="34" charset="0"/>
              </a:rPr>
              <a:t>Tutti i cittadini, tra cui quelli più deboli e con basse entrate, potranno beneficiare della partecipazione ad una comunità energetica; che possono prevedere per i propri soci  forme di solidarietà energetica, fornendo un accesso a «buon mercato» alle rinnovabili e delle strategie per risparmiare energia.</a:t>
            </a:r>
          </a:p>
          <a:p>
            <a:pPr lvl="1">
              <a:buClr>
                <a:srgbClr val="006600"/>
              </a:buClr>
            </a:pPr>
            <a:r>
              <a:rPr lang="it-IT" sz="1400" dirty="0">
                <a:latin typeface="Tahoma" panose="020B0604030504040204" pitchFamily="34" charset="0"/>
                <a:ea typeface="Tahoma" panose="020B0604030504040204" pitchFamily="34" charset="0"/>
                <a:cs typeface="Tahoma" panose="020B0604030504040204" pitchFamily="34" charset="0"/>
              </a:rPr>
              <a:t> </a:t>
            </a:r>
          </a:p>
          <a:p>
            <a:pPr marL="742950" lvl="1" indent="-285750">
              <a:buClr>
                <a:srgbClr val="006600"/>
              </a:buClr>
              <a:buFont typeface="Wingdings" panose="05000000000000000000" pitchFamily="2" charset="2"/>
              <a:buChar char="ü"/>
            </a:pPr>
            <a:r>
              <a:rPr lang="it-IT" sz="1400" dirty="0">
                <a:latin typeface="Tahoma" panose="020B0604030504040204" pitchFamily="34" charset="0"/>
                <a:ea typeface="Tahoma" panose="020B0604030504040204" pitchFamily="34" charset="0"/>
                <a:cs typeface="Tahoma" panose="020B0604030504040204" pitchFamily="34" charset="0"/>
              </a:rPr>
              <a:t>Alcuni principi fondamentali per la creazione di una Comunità Energetica rappresentano di per sé pratiche di mitigazione della povertà energetica in quanto:</a:t>
            </a:r>
          </a:p>
          <a:p>
            <a:pPr marL="742950" lvl="1" indent="-285750">
              <a:buClr>
                <a:srgbClr val="006600"/>
              </a:buClr>
              <a:buFont typeface="Wingdings" panose="05000000000000000000" pitchFamily="2" charset="2"/>
              <a:buChar char="ü"/>
            </a:pPr>
            <a:endParaRPr lang="it-IT" sz="1400" dirty="0">
              <a:latin typeface="Tahoma" panose="020B0604030504040204" pitchFamily="34" charset="0"/>
              <a:ea typeface="Tahoma" panose="020B0604030504040204" pitchFamily="34" charset="0"/>
              <a:cs typeface="Tahoma" panose="020B0604030504040204" pitchFamily="34" charset="0"/>
            </a:endParaRPr>
          </a:p>
          <a:p>
            <a:pPr marL="1200150" lvl="2" indent="-285750">
              <a:buClr>
                <a:srgbClr val="006600"/>
              </a:buClr>
              <a:buFont typeface="Arial" panose="020B0604020202020204" pitchFamily="34" charset="0"/>
              <a:buChar char="•"/>
            </a:pPr>
            <a:r>
              <a:rPr lang="it-IT" sz="1400" dirty="0">
                <a:latin typeface="Tahoma" panose="020B0604030504040204" pitchFamily="34" charset="0"/>
                <a:ea typeface="Tahoma" panose="020B0604030504040204" pitchFamily="34" charset="0"/>
                <a:cs typeface="Tahoma" panose="020B0604030504040204" pitchFamily="34" charset="0"/>
              </a:rPr>
              <a:t>implicano sia l’installazione di sistemi condivisi di monitoraggio dei consumi energetici individuali e di protocolli per una loro ottimizzazione/riduzione</a:t>
            </a:r>
          </a:p>
          <a:p>
            <a:pPr marL="1200150" lvl="2" indent="-285750">
              <a:buClr>
                <a:srgbClr val="006600"/>
              </a:buClr>
              <a:buFont typeface="Arial" panose="020B0604020202020204" pitchFamily="34" charset="0"/>
              <a:buChar char="•"/>
            </a:pPr>
            <a:endParaRPr lang="it-IT" sz="1400" dirty="0">
              <a:latin typeface="Tahoma" panose="020B0604030504040204" pitchFamily="34" charset="0"/>
              <a:ea typeface="Tahoma" panose="020B0604030504040204" pitchFamily="34" charset="0"/>
              <a:cs typeface="Tahoma" panose="020B0604030504040204" pitchFamily="34" charset="0"/>
            </a:endParaRPr>
          </a:p>
          <a:p>
            <a:pPr marL="1200150" lvl="2" indent="-285750">
              <a:buClr>
                <a:srgbClr val="006600"/>
              </a:buClr>
              <a:buFont typeface="Arial" panose="020B0604020202020204" pitchFamily="34" charset="0"/>
              <a:buChar char="•"/>
            </a:pPr>
            <a:r>
              <a:rPr lang="it-IT" sz="1400" dirty="0">
                <a:latin typeface="Tahoma" panose="020B0604030504040204" pitchFamily="34" charset="0"/>
                <a:ea typeface="Tahoma" panose="020B0604030504040204" pitchFamily="34" charset="0"/>
                <a:cs typeface="Tahoma" panose="020B0604030504040204" pitchFamily="34" charset="0"/>
              </a:rPr>
              <a:t>coinvolgono i consumatori, rendendoli consapevoli dei propri comportamenti e anche della fattibilità di azioni di efficientamento. </a:t>
            </a:r>
            <a:endParaRPr lang="it-IT" sz="1400" dirty="0"/>
          </a:p>
        </p:txBody>
      </p:sp>
      <p:sp>
        <p:nvSpPr>
          <p:cNvPr id="5" name="Freccia in giù 4">
            <a:extLst>
              <a:ext uri="{FF2B5EF4-FFF2-40B4-BE49-F238E27FC236}">
                <a16:creationId xmlns:a16="http://schemas.microsoft.com/office/drawing/2014/main" id="{6835AEA5-5D9A-4A24-CB3B-A3E8D23248DE}"/>
              </a:ext>
            </a:extLst>
          </p:cNvPr>
          <p:cNvSpPr/>
          <p:nvPr/>
        </p:nvSpPr>
        <p:spPr>
          <a:xfrm>
            <a:off x="5571065" y="4259640"/>
            <a:ext cx="838200" cy="635377"/>
          </a:xfrm>
          <a:prstGeom prst="downArrow">
            <a:avLst/>
          </a:prstGeom>
          <a:gradFill flip="none" rotWithShape="1">
            <a:gsLst>
              <a:gs pos="0">
                <a:srgbClr val="006600"/>
              </a:gs>
              <a:gs pos="46000">
                <a:schemeClr val="accent6">
                  <a:lumMod val="95000"/>
                  <a:lumOff val="5000"/>
                </a:schemeClr>
              </a:gs>
              <a:gs pos="100000">
                <a:schemeClr val="accent6">
                  <a:lumMod val="60000"/>
                </a:schemeClr>
              </a:gs>
            </a:gsLst>
            <a:lin ang="2700000" scaled="1"/>
            <a:tileRect/>
          </a:gradFill>
          <a:ln>
            <a:solidFill>
              <a:schemeClr val="accent1">
                <a:shade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6600"/>
              </a:solidFill>
            </a:endParaRPr>
          </a:p>
        </p:txBody>
      </p:sp>
      <p:sp>
        <p:nvSpPr>
          <p:cNvPr id="6" name="CasellaDiTesto 5">
            <a:extLst>
              <a:ext uri="{FF2B5EF4-FFF2-40B4-BE49-F238E27FC236}">
                <a16:creationId xmlns:a16="http://schemas.microsoft.com/office/drawing/2014/main" id="{16DB0AE0-C525-98D2-52E6-E4AE505B1DF2}"/>
              </a:ext>
            </a:extLst>
          </p:cNvPr>
          <p:cNvSpPr txBox="1"/>
          <p:nvPr/>
        </p:nvSpPr>
        <p:spPr>
          <a:xfrm>
            <a:off x="469900" y="5654755"/>
            <a:ext cx="11557000" cy="923330"/>
          </a:xfrm>
          <a:prstGeom prst="rect">
            <a:avLst/>
          </a:prstGeom>
          <a:noFill/>
        </p:spPr>
        <p:txBody>
          <a:bodyPr wrap="square" rtlCol="0">
            <a:spAutoFit/>
          </a:bodyPr>
          <a:lstStyle/>
          <a:p>
            <a:pPr algn="ctr"/>
            <a:r>
              <a:rPr lang="it-IT" dirty="0"/>
              <a:t>Modello economico basato sulla </a:t>
            </a:r>
            <a:r>
              <a:rPr lang="it-IT" b="1" dirty="0">
                <a:solidFill>
                  <a:srgbClr val="006600"/>
                </a:solidFill>
              </a:rPr>
              <a:t>condivisione di beni e servizi.</a:t>
            </a:r>
          </a:p>
          <a:p>
            <a:pPr algn="ctr"/>
            <a:r>
              <a:rPr lang="it-IT" dirty="0"/>
              <a:t>La condivisione è una delle strategie alla base dell’</a:t>
            </a:r>
            <a:r>
              <a:rPr lang="it-IT" b="1" dirty="0">
                <a:solidFill>
                  <a:srgbClr val="006600"/>
                </a:solidFill>
              </a:rPr>
              <a:t>economia circolare </a:t>
            </a:r>
            <a:r>
              <a:rPr lang="it-IT" dirty="0"/>
              <a:t>, un’economia a favore </a:t>
            </a:r>
            <a:r>
              <a:rPr lang="it-IT" b="1" dirty="0">
                <a:solidFill>
                  <a:srgbClr val="006600"/>
                </a:solidFill>
              </a:rPr>
              <a:t>dell’ambiente</a:t>
            </a:r>
            <a:r>
              <a:rPr lang="it-IT" dirty="0"/>
              <a:t>, che permette di superare l’attuale sistema che produce sprechi e rifiuti</a:t>
            </a:r>
          </a:p>
        </p:txBody>
      </p:sp>
      <p:sp>
        <p:nvSpPr>
          <p:cNvPr id="7" name="CasellaDiTesto 6">
            <a:extLst>
              <a:ext uri="{FF2B5EF4-FFF2-40B4-BE49-F238E27FC236}">
                <a16:creationId xmlns:a16="http://schemas.microsoft.com/office/drawing/2014/main" id="{5AA07D09-2816-DC86-8CCC-A6F8A0E2CFB3}"/>
              </a:ext>
            </a:extLst>
          </p:cNvPr>
          <p:cNvSpPr txBox="1"/>
          <p:nvPr/>
        </p:nvSpPr>
        <p:spPr>
          <a:xfrm>
            <a:off x="4051300" y="5207000"/>
            <a:ext cx="3898900" cy="400110"/>
          </a:xfrm>
          <a:prstGeom prst="rect">
            <a:avLst/>
          </a:prstGeom>
          <a:noFill/>
          <a:effectLst>
            <a:outerShdw blurRad="50800" dist="38100" dir="18900000" algn="bl" rotWithShape="0">
              <a:prstClr val="black">
                <a:alpha val="40000"/>
              </a:prstClr>
            </a:outerShdw>
          </a:effectLst>
        </p:spPr>
        <p:txBody>
          <a:bodyPr wrap="square" rtlCol="0">
            <a:spAutoFit/>
          </a:bodyPr>
          <a:lstStyle/>
          <a:p>
            <a:pPr algn="ctr"/>
            <a:r>
              <a:rPr lang="it-IT" sz="2000" b="1" dirty="0">
                <a:solidFill>
                  <a:srgbClr val="006600"/>
                </a:solidFill>
                <a:latin typeface="Tahoma" panose="020B0604030504040204" pitchFamily="34" charset="0"/>
                <a:ea typeface="Tahoma" panose="020B0604030504040204" pitchFamily="34" charset="0"/>
                <a:cs typeface="Tahoma" panose="020B0604030504040204" pitchFamily="34" charset="0"/>
              </a:rPr>
              <a:t>SHARE ECONOMY</a:t>
            </a:r>
          </a:p>
        </p:txBody>
      </p:sp>
      <p:pic>
        <p:nvPicPr>
          <p:cNvPr id="8" name="Immagine 7">
            <a:extLst>
              <a:ext uri="{FF2B5EF4-FFF2-40B4-BE49-F238E27FC236}">
                <a16:creationId xmlns:a16="http://schemas.microsoft.com/office/drawing/2014/main" id="{DA3A8136-8E16-BB4C-CB70-B8DAAA0AA6AF}"/>
              </a:ext>
            </a:extLst>
          </p:cNvPr>
          <p:cNvPicPr>
            <a:picLocks noChangeAspect="1"/>
          </p:cNvPicPr>
          <p:nvPr/>
        </p:nvPicPr>
        <p:blipFill>
          <a:blip r:embed="rId4"/>
          <a:stretch>
            <a:fillRect/>
          </a:stretch>
        </p:blipFill>
        <p:spPr>
          <a:xfrm rot="21418537">
            <a:off x="9121902" y="4104195"/>
            <a:ext cx="2247992" cy="1769502"/>
          </a:xfrm>
          <a:prstGeom prst="rect">
            <a:avLst/>
          </a:prstGeom>
        </p:spPr>
      </p:pic>
    </p:spTree>
    <p:extLst>
      <p:ext uri="{BB962C8B-B14F-4D97-AF65-F5344CB8AC3E}">
        <p14:creationId xmlns:p14="http://schemas.microsoft.com/office/powerpoint/2010/main" val="3620651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asellaDiTesto 51">
            <a:extLst>
              <a:ext uri="{FF2B5EF4-FFF2-40B4-BE49-F238E27FC236}">
                <a16:creationId xmlns:a16="http://schemas.microsoft.com/office/drawing/2014/main" id="{B0728D96-D30E-4DAD-0195-39607F8C837A}"/>
              </a:ext>
            </a:extLst>
          </p:cNvPr>
          <p:cNvSpPr txBox="1"/>
          <p:nvPr/>
        </p:nvSpPr>
        <p:spPr>
          <a:xfrm>
            <a:off x="1535260" y="449807"/>
            <a:ext cx="10858500" cy="461665"/>
          </a:xfrm>
          <a:prstGeom prst="rect">
            <a:avLst/>
          </a:prstGeom>
          <a:noFill/>
        </p:spPr>
        <p:txBody>
          <a:bodyPr wrap="square" rtlCol="0">
            <a:spAutoFit/>
          </a:bodyPr>
          <a:lstStyle/>
          <a:p>
            <a:r>
              <a:rPr kumimoji="0" lang="it-IT" sz="2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Comunità Energetica Rinnovabile…..il consumer</a:t>
            </a:r>
            <a:r>
              <a:rPr lang="it-IT" sz="2400" b="1" dirty="0">
                <a:solidFill>
                  <a:srgbClr val="006600"/>
                </a:solidFill>
                <a:latin typeface="Tahoma" panose="020B0604030504040204" pitchFamily="34" charset="0"/>
                <a:ea typeface="Tahoma" panose="020B0604030504040204" pitchFamily="34" charset="0"/>
                <a:cs typeface="Tahoma" panose="020B0604030504040204" pitchFamily="34" charset="0"/>
              </a:rPr>
              <a:t> </a:t>
            </a:r>
            <a:endParaRPr kumimoji="0" lang="it-IT" sz="2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4" name="Ovale 53">
            <a:extLst>
              <a:ext uri="{FF2B5EF4-FFF2-40B4-BE49-F238E27FC236}">
                <a16:creationId xmlns:a16="http://schemas.microsoft.com/office/drawing/2014/main" id="{A875C285-DB5D-D715-9285-15A1C3A92E94}"/>
              </a:ext>
            </a:extLst>
          </p:cNvPr>
          <p:cNvSpPr/>
          <p:nvPr/>
        </p:nvSpPr>
        <p:spPr>
          <a:xfrm>
            <a:off x="106510" y="84682"/>
            <a:ext cx="1419184" cy="1342922"/>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4" name="Graphic 6">
            <a:extLst>
              <a:ext uri="{FF2B5EF4-FFF2-40B4-BE49-F238E27FC236}">
                <a16:creationId xmlns:a16="http://schemas.microsoft.com/office/drawing/2014/main" id="{DC7396ED-AC48-D423-C0D2-CBFB736D2D7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9375" y="59868"/>
            <a:ext cx="1268425" cy="1329039"/>
          </a:xfrm>
          <a:prstGeom prst="rect">
            <a:avLst/>
          </a:prstGeom>
        </p:spPr>
      </p:pic>
      <p:sp>
        <p:nvSpPr>
          <p:cNvPr id="2" name="CasellaDiTesto 1">
            <a:extLst>
              <a:ext uri="{FF2B5EF4-FFF2-40B4-BE49-F238E27FC236}">
                <a16:creationId xmlns:a16="http://schemas.microsoft.com/office/drawing/2014/main" id="{9659288C-FB29-BEB3-D4CA-3D6BBFCAF034}"/>
              </a:ext>
            </a:extLst>
          </p:cNvPr>
          <p:cNvSpPr txBox="1"/>
          <p:nvPr/>
        </p:nvSpPr>
        <p:spPr>
          <a:xfrm>
            <a:off x="1304924" y="968375"/>
            <a:ext cx="9886951" cy="4453079"/>
          </a:xfrm>
          <a:prstGeom prst="rect">
            <a:avLst/>
          </a:prstGeom>
          <a:noFill/>
        </p:spPr>
        <p:txBody>
          <a:bodyPr wrap="square" rtlCol="0">
            <a:spAutoFit/>
          </a:bodyPr>
          <a:lstStyle/>
          <a:p>
            <a:r>
              <a:rPr lang="it-IT" sz="1600" dirty="0">
                <a:latin typeface="Tahoma" panose="020B0604030504040204" pitchFamily="34" charset="0"/>
                <a:ea typeface="Tahoma" panose="020B0604030504040204" pitchFamily="34" charset="0"/>
                <a:cs typeface="Tahoma" panose="020B0604030504040204" pitchFamily="34" charset="0"/>
              </a:rPr>
              <a:t>   </a:t>
            </a:r>
            <a:r>
              <a:rPr lang="it-IT" dirty="0">
                <a:latin typeface="Tahoma" panose="020B0604030504040204" pitchFamily="34" charset="0"/>
                <a:ea typeface="Tahoma" panose="020B0604030504040204" pitchFamily="34" charset="0"/>
                <a:cs typeface="Tahoma" panose="020B0604030504040204" pitchFamily="34" charset="0"/>
              </a:rPr>
              <a:t>Il cittadino, non dotato di impianti di energia rinnovabile e che manifesta l’intenzione di   </a:t>
            </a:r>
          </a:p>
          <a:p>
            <a:r>
              <a:rPr lang="it-IT" dirty="0">
                <a:latin typeface="Tahoma" panose="020B0604030504040204" pitchFamily="34" charset="0"/>
                <a:ea typeface="Tahoma" panose="020B0604030504040204" pitchFamily="34" charset="0"/>
                <a:cs typeface="Tahoma" panose="020B0604030504040204" pitchFamily="34" charset="0"/>
              </a:rPr>
              <a:t>   aderire alla CER:</a:t>
            </a:r>
          </a:p>
          <a:p>
            <a:endParaRPr lang="it-IT" dirty="0">
              <a:latin typeface="Tahoma" panose="020B0604030504040204" pitchFamily="34" charset="0"/>
              <a:ea typeface="Tahoma" panose="020B0604030504040204" pitchFamily="34" charset="0"/>
              <a:cs typeface="Tahoma" panose="020B0604030504040204" pitchFamily="34" charset="0"/>
            </a:endParaRPr>
          </a:p>
          <a:p>
            <a:pPr marL="285750" marR="0" indent="-285750">
              <a:lnSpc>
                <a:spcPct val="107000"/>
              </a:lnSpc>
              <a:spcBef>
                <a:spcPts val="0"/>
              </a:spcBef>
              <a:spcAft>
                <a:spcPts val="0"/>
              </a:spcAft>
              <a:buClr>
                <a:srgbClr val="006600"/>
              </a:buClr>
              <a:buFont typeface="Wingdings" panose="05000000000000000000" pitchFamily="2" charset="2"/>
              <a:buChar char="ü"/>
            </a:pPr>
            <a:r>
              <a:rPr lang="it-IT" b="1" dirty="0">
                <a:solidFill>
                  <a:srgbClr val="006600"/>
                </a:solidFill>
                <a:effectLst/>
                <a:latin typeface="Tahoma" panose="020B0604030504040204" pitchFamily="34" charset="0"/>
                <a:ea typeface="Tahoma" panose="020B0604030504040204" pitchFamily="34" charset="0"/>
                <a:cs typeface="Tahoma" panose="020B0604030504040204" pitchFamily="34" charset="0"/>
              </a:rPr>
              <a:t>Quanto spenderà per poter entrare in una CER?</a:t>
            </a:r>
            <a:br>
              <a:rPr lang="it-IT"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it-IT" dirty="0">
                <a:solidFill>
                  <a:srgbClr val="000000"/>
                </a:solidFill>
                <a:effectLst/>
                <a:latin typeface="Tahoma" panose="020B0604030504040204" pitchFamily="34" charset="0"/>
                <a:ea typeface="Tahoma" panose="020B0604030504040204" pitchFamily="34" charset="0"/>
                <a:cs typeface="Tahoma" panose="020B0604030504040204" pitchFamily="34" charset="0"/>
              </a:rPr>
              <a:t>Nessun costo , se possiedo un contatore di ultima generazione.</a:t>
            </a:r>
          </a:p>
          <a:p>
            <a:pPr marR="0">
              <a:lnSpc>
                <a:spcPct val="107000"/>
              </a:lnSpc>
              <a:spcBef>
                <a:spcPts val="0"/>
              </a:spcBef>
              <a:spcAft>
                <a:spcPts val="0"/>
              </a:spcAft>
              <a:buClr>
                <a:srgbClr val="006600"/>
              </a:buClr>
            </a:pPr>
            <a:endParaRPr lang="it-IT"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285750" marR="0" indent="-285750">
              <a:lnSpc>
                <a:spcPct val="107000"/>
              </a:lnSpc>
              <a:spcBef>
                <a:spcPts val="0"/>
              </a:spcBef>
              <a:spcAft>
                <a:spcPts val="0"/>
              </a:spcAft>
              <a:buClr>
                <a:srgbClr val="006600"/>
              </a:buClr>
              <a:buFont typeface="Wingdings" panose="05000000000000000000" pitchFamily="2" charset="2"/>
              <a:buChar char="ü"/>
            </a:pPr>
            <a:r>
              <a:rPr lang="it-IT" b="1" dirty="0">
                <a:solidFill>
                  <a:srgbClr val="006600"/>
                </a:solidFill>
                <a:effectLst/>
                <a:latin typeface="Tahoma" panose="020B0604030504040204" pitchFamily="34" charset="0"/>
                <a:ea typeface="Tahoma" panose="020B0604030504040204" pitchFamily="34" charset="0"/>
                <a:cs typeface="Tahoma" panose="020B0604030504040204" pitchFamily="34" charset="0"/>
              </a:rPr>
              <a:t>Potrà partecipare a più CER?</a:t>
            </a:r>
            <a:br>
              <a:rPr lang="it-IT"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it-IT" dirty="0">
                <a:solidFill>
                  <a:srgbClr val="000000"/>
                </a:solidFill>
                <a:effectLst/>
                <a:latin typeface="Tahoma" panose="020B0604030504040204" pitchFamily="34" charset="0"/>
                <a:ea typeface="Tahoma" panose="020B0604030504040204" pitchFamily="34" charset="0"/>
                <a:cs typeface="Tahoma" panose="020B0604030504040204" pitchFamily="34" charset="0"/>
              </a:rPr>
              <a:t>Si, con POD diversi</a:t>
            </a:r>
          </a:p>
          <a:p>
            <a:pPr marR="0">
              <a:lnSpc>
                <a:spcPct val="107000"/>
              </a:lnSpc>
              <a:spcBef>
                <a:spcPts val="0"/>
              </a:spcBef>
              <a:spcAft>
                <a:spcPts val="0"/>
              </a:spcAft>
              <a:buClr>
                <a:srgbClr val="006600"/>
              </a:buClr>
            </a:pPr>
            <a:endParaRPr lang="en-US" dirty="0">
              <a:latin typeface="Tahoma" panose="020B0604030504040204" pitchFamily="34" charset="0"/>
              <a:ea typeface="Tahoma" panose="020B0604030504040204" pitchFamily="34" charset="0"/>
              <a:cs typeface="Tahoma" panose="020B0604030504040204" pitchFamily="34" charset="0"/>
            </a:endParaRPr>
          </a:p>
          <a:p>
            <a:pPr marL="285750" marR="0" indent="-285750">
              <a:lnSpc>
                <a:spcPct val="107000"/>
              </a:lnSpc>
              <a:spcBef>
                <a:spcPts val="0"/>
              </a:spcBef>
              <a:spcAft>
                <a:spcPts val="0"/>
              </a:spcAft>
              <a:buClr>
                <a:srgbClr val="006600"/>
              </a:buClr>
              <a:buFont typeface="Wingdings" panose="05000000000000000000" pitchFamily="2" charset="2"/>
              <a:buChar char="ü"/>
            </a:pPr>
            <a:r>
              <a:rPr lang="it-IT" b="1" dirty="0">
                <a:solidFill>
                  <a:srgbClr val="006600"/>
                </a:solidFill>
                <a:latin typeface="Tahoma" panose="020B0604030504040204" pitchFamily="34" charset="0"/>
                <a:ea typeface="Tahoma" panose="020B0604030504040204" pitchFamily="34" charset="0"/>
                <a:cs typeface="Tahoma" panose="020B0604030504040204" pitchFamily="34" charset="0"/>
              </a:rPr>
              <a:t>D</a:t>
            </a:r>
            <a:r>
              <a:rPr lang="it-IT" b="1" dirty="0">
                <a:solidFill>
                  <a:srgbClr val="006600"/>
                </a:solidFill>
                <a:effectLst/>
                <a:latin typeface="Tahoma" panose="020B0604030504040204" pitchFamily="34" charset="0"/>
                <a:ea typeface="Tahoma" panose="020B0604030504040204" pitchFamily="34" charset="0"/>
                <a:cs typeface="Tahoma" panose="020B0604030504040204" pitchFamily="34" charset="0"/>
              </a:rPr>
              <a:t>ovrà cambiare fornitore di energia elettrica?</a:t>
            </a:r>
            <a:br>
              <a:rPr lang="it-IT"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it-IT" dirty="0">
                <a:solidFill>
                  <a:srgbClr val="000000"/>
                </a:solidFill>
                <a:effectLst/>
                <a:latin typeface="Tahoma" panose="020B0604030504040204" pitchFamily="34" charset="0"/>
                <a:ea typeface="Tahoma" panose="020B0604030504040204" pitchFamily="34" charset="0"/>
                <a:cs typeface="Tahoma" panose="020B0604030504040204" pitchFamily="34" charset="0"/>
              </a:rPr>
              <a:t>No, ogni membro della CER continuerà a pagare la bolletta al proprio fornitore, ma riceverà periodicamente dalla comunità un importo esentasse per l’energia consumata.</a:t>
            </a:r>
          </a:p>
          <a:p>
            <a:pPr marL="285750" marR="0" indent="-285750">
              <a:lnSpc>
                <a:spcPct val="107000"/>
              </a:lnSpc>
              <a:spcBef>
                <a:spcPts val="0"/>
              </a:spcBef>
              <a:spcAft>
                <a:spcPts val="0"/>
              </a:spcAft>
              <a:buClr>
                <a:srgbClr val="006600"/>
              </a:buClr>
              <a:buFont typeface="Wingdings" panose="05000000000000000000" pitchFamily="2" charset="2"/>
              <a:buChar char="ü"/>
            </a:pPr>
            <a:endParaRPr lang="en-US" dirty="0">
              <a:effectLst/>
              <a:latin typeface="Tahoma" panose="020B0604030504040204" pitchFamily="34" charset="0"/>
              <a:ea typeface="Tahoma" panose="020B0604030504040204" pitchFamily="34" charset="0"/>
              <a:cs typeface="Tahoma" panose="020B0604030504040204" pitchFamily="34" charset="0"/>
            </a:endParaRPr>
          </a:p>
          <a:p>
            <a:pPr marL="285750" marR="0" indent="-285750">
              <a:lnSpc>
                <a:spcPct val="107000"/>
              </a:lnSpc>
              <a:spcBef>
                <a:spcPts val="0"/>
              </a:spcBef>
              <a:spcAft>
                <a:spcPts val="0"/>
              </a:spcAft>
              <a:buClr>
                <a:srgbClr val="006600"/>
              </a:buClr>
              <a:buFont typeface="Wingdings" panose="05000000000000000000" pitchFamily="2" charset="2"/>
              <a:buChar char="ü"/>
            </a:pPr>
            <a:r>
              <a:rPr lang="it-IT"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it-IT" b="1" dirty="0">
                <a:solidFill>
                  <a:srgbClr val="006600"/>
                </a:solidFill>
                <a:effectLst/>
                <a:latin typeface="Tahoma" panose="020B0604030504040204" pitchFamily="34" charset="0"/>
                <a:ea typeface="Tahoma" panose="020B0604030504040204" pitchFamily="34" charset="0"/>
                <a:cs typeface="Tahoma" panose="020B0604030504040204" pitchFamily="34" charset="0"/>
              </a:rPr>
              <a:t>I membri della CER sono obbligati a farne parte per 20 anni?</a:t>
            </a:r>
            <a:br>
              <a:rPr lang="it-IT"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it-IT" dirty="0">
                <a:solidFill>
                  <a:srgbClr val="000000"/>
                </a:solidFill>
                <a:effectLst/>
                <a:latin typeface="Tahoma" panose="020B0604030504040204" pitchFamily="34" charset="0"/>
                <a:ea typeface="Tahoma" panose="020B0604030504040204" pitchFamily="34" charset="0"/>
                <a:cs typeface="Tahoma" panose="020B0604030504040204" pitchFamily="34" charset="0"/>
              </a:rPr>
              <a:t>No, i membri sono liberi di accedere o uscire liberamente dalla comunità</a:t>
            </a:r>
          </a:p>
        </p:txBody>
      </p:sp>
      <p:sp>
        <p:nvSpPr>
          <p:cNvPr id="7" name="CasellaDiTesto 6">
            <a:extLst>
              <a:ext uri="{FF2B5EF4-FFF2-40B4-BE49-F238E27FC236}">
                <a16:creationId xmlns:a16="http://schemas.microsoft.com/office/drawing/2014/main" id="{5AA07D09-2816-DC86-8CCC-A6F8A0E2CFB3}"/>
              </a:ext>
            </a:extLst>
          </p:cNvPr>
          <p:cNvSpPr txBox="1"/>
          <p:nvPr/>
        </p:nvSpPr>
        <p:spPr>
          <a:xfrm>
            <a:off x="1022349" y="5814110"/>
            <a:ext cx="10452100" cy="707886"/>
          </a:xfrm>
          <a:prstGeom prst="rect">
            <a:avLst/>
          </a:prstGeom>
          <a:noFill/>
          <a:effectLst>
            <a:outerShdw blurRad="50800" dist="38100" dir="18900000" algn="bl" rotWithShape="0">
              <a:prstClr val="black">
                <a:alpha val="40000"/>
              </a:prstClr>
            </a:outerShdw>
          </a:effectLst>
        </p:spPr>
        <p:txBody>
          <a:bodyPr wrap="square" rtlCol="0">
            <a:spAutoFit/>
          </a:bodyPr>
          <a:lstStyle/>
          <a:p>
            <a:pPr algn="ctr"/>
            <a:r>
              <a:rPr lang="it-IT" sz="2000" b="1" dirty="0">
                <a:solidFill>
                  <a:srgbClr val="006600"/>
                </a:solidFill>
                <a:latin typeface="Tahoma" panose="020B0604030504040204" pitchFamily="34" charset="0"/>
                <a:ea typeface="Tahoma" panose="020B0604030504040204" pitchFamily="34" charset="0"/>
                <a:cs typeface="Tahoma" panose="020B0604030504040204" pitchFamily="34" charset="0"/>
              </a:rPr>
              <a:t>RISPARMIO SUL COSTO DELLA COMPONENTE ENERGIA PER UNA FAMIGLIA CON CONSUMO </a:t>
            </a:r>
            <a:r>
              <a:rPr lang="it-IT" sz="2000" b="1">
                <a:solidFill>
                  <a:srgbClr val="006600"/>
                </a:solidFill>
                <a:latin typeface="Tahoma" panose="020B0604030504040204" pitchFamily="34" charset="0"/>
                <a:ea typeface="Tahoma" panose="020B0604030504040204" pitchFamily="34" charset="0"/>
                <a:cs typeface="Tahoma" panose="020B0604030504040204" pitchFamily="34" charset="0"/>
              </a:rPr>
              <a:t>DI 4000 </a:t>
            </a:r>
            <a:r>
              <a:rPr lang="it-IT" sz="2000" b="1" dirty="0">
                <a:solidFill>
                  <a:srgbClr val="006600"/>
                </a:solidFill>
                <a:latin typeface="Tahoma" panose="020B0604030504040204" pitchFamily="34" charset="0"/>
                <a:ea typeface="Tahoma" panose="020B0604030504040204" pitchFamily="34" charset="0"/>
                <a:cs typeface="Tahoma" panose="020B0604030504040204" pitchFamily="34" charset="0"/>
              </a:rPr>
              <a:t>KW</a:t>
            </a:r>
            <a:r>
              <a:rPr lang="it-IT" sz="2000" b="1">
                <a:solidFill>
                  <a:srgbClr val="006600"/>
                </a:solidFill>
                <a:latin typeface="Tahoma" panose="020B0604030504040204" pitchFamily="34" charset="0"/>
                <a:ea typeface="Tahoma" panose="020B0604030504040204" pitchFamily="34" charset="0"/>
                <a:cs typeface="Tahoma" panose="020B0604030504040204" pitchFamily="34" charset="0"/>
              </a:rPr>
              <a:t>/ANNUI…</a:t>
            </a:r>
            <a:r>
              <a:rPr lang="it-IT" sz="2000" b="1" dirty="0">
                <a:solidFill>
                  <a:srgbClr val="006600"/>
                </a:solidFill>
                <a:latin typeface="Tahoma" panose="020B0604030504040204" pitchFamily="34" charset="0"/>
                <a:ea typeface="Tahoma" panose="020B0604030504040204" pitchFamily="34" charset="0"/>
                <a:cs typeface="Tahoma" panose="020B0604030504040204" pitchFamily="34" charset="0"/>
              </a:rPr>
              <a:t>15%-20%</a:t>
            </a:r>
          </a:p>
        </p:txBody>
      </p:sp>
      <p:pic>
        <p:nvPicPr>
          <p:cNvPr id="3" name="Picture 6" descr="Soldi, Trasferimento, Cerchio, Bancario, Moneta">
            <a:extLst>
              <a:ext uri="{FF2B5EF4-FFF2-40B4-BE49-F238E27FC236}">
                <a16:creationId xmlns:a16="http://schemas.microsoft.com/office/drawing/2014/main" id="{15549903-13A1-4523-6FF9-F80A14B8319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85000"/>
                    </a14:imgEffect>
                  </a14:imgLayer>
                </a14:imgProps>
              </a:ext>
              <a:ext uri="{28A0092B-C50C-407E-A947-70E740481C1C}">
                <a14:useLocalDpi xmlns:a14="http://schemas.microsoft.com/office/drawing/2010/main" val="0"/>
              </a:ext>
            </a:extLst>
          </a:blip>
          <a:srcRect/>
          <a:stretch>
            <a:fillRect/>
          </a:stretch>
        </p:blipFill>
        <p:spPr bwMode="auto">
          <a:xfrm>
            <a:off x="8136133" y="1210965"/>
            <a:ext cx="2184057" cy="2730071"/>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525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905421" y="4328422"/>
            <a:ext cx="6158680" cy="1774845"/>
          </a:xfrm>
          <a:prstGeom prst="rect">
            <a:avLst/>
          </a:prstGeom>
        </p:spPr>
        <p:txBody>
          <a:bodyPr vert="horz" wrap="square" lIns="0" tIns="12700" rIns="0" bIns="0" rtlCol="0">
            <a:spAutoFit/>
          </a:bodyPr>
          <a:lstStyle/>
          <a:p>
            <a:pPr marL="12700">
              <a:spcBef>
                <a:spcPts val="100"/>
              </a:spcBef>
            </a:pPr>
            <a:r>
              <a:rPr lang="it-IT" sz="2800" b="1" spc="-15" dirty="0">
                <a:solidFill>
                  <a:srgbClr val="006600"/>
                </a:solidFill>
                <a:latin typeface="Tahoma"/>
                <a:cs typeface="Tahoma"/>
                <a:sym typeface="Helvetica Neue"/>
              </a:rPr>
              <a:t>Comunità Energetiche Rinnovabili</a:t>
            </a:r>
          </a:p>
          <a:p>
            <a:pPr marL="12700">
              <a:spcBef>
                <a:spcPts val="100"/>
              </a:spcBef>
            </a:pPr>
            <a:r>
              <a:rPr lang="it-IT" sz="2800" b="1" spc="-15" dirty="0">
                <a:solidFill>
                  <a:srgbClr val="006600"/>
                </a:solidFill>
                <a:latin typeface="Tahoma"/>
                <a:cs typeface="Tahoma"/>
                <a:sym typeface="Helvetica Neue"/>
              </a:rPr>
              <a:t>                         </a:t>
            </a:r>
          </a:p>
          <a:p>
            <a:pPr marL="12700">
              <a:spcBef>
                <a:spcPts val="100"/>
              </a:spcBef>
            </a:pPr>
            <a:r>
              <a:rPr lang="it-IT" sz="3200" b="1" spc="-15" dirty="0">
                <a:solidFill>
                  <a:srgbClr val="006600"/>
                </a:solidFill>
                <a:latin typeface="Tahoma"/>
                <a:cs typeface="Tahoma"/>
                <a:sym typeface="Helvetica Neue"/>
              </a:rPr>
              <a:t>                     FAQ</a:t>
            </a:r>
          </a:p>
          <a:p>
            <a:pPr marL="12700">
              <a:spcBef>
                <a:spcPts val="100"/>
              </a:spcBef>
            </a:pPr>
            <a:endParaRPr lang="it-IT" sz="2400" spc="-15" dirty="0">
              <a:solidFill>
                <a:schemeClr val="bg1"/>
              </a:solidFill>
              <a:latin typeface="Tahoma"/>
              <a:cs typeface="Tahoma"/>
              <a:sym typeface="Helvetica Neue"/>
            </a:endParaRPr>
          </a:p>
        </p:txBody>
      </p:sp>
      <p:sp>
        <p:nvSpPr>
          <p:cNvPr id="8" name="object 3">
            <a:extLst>
              <a:ext uri="{FF2B5EF4-FFF2-40B4-BE49-F238E27FC236}">
                <a16:creationId xmlns:a16="http://schemas.microsoft.com/office/drawing/2014/main" id="{951B3E76-2CEC-1054-3A88-AB5810E10D82}"/>
              </a:ext>
            </a:extLst>
          </p:cNvPr>
          <p:cNvSpPr txBox="1"/>
          <p:nvPr/>
        </p:nvSpPr>
        <p:spPr>
          <a:xfrm>
            <a:off x="3053024" y="1270100"/>
            <a:ext cx="6085953" cy="382156"/>
          </a:xfrm>
          <a:prstGeom prst="rect">
            <a:avLst/>
          </a:prstGeom>
        </p:spPr>
        <p:txBody>
          <a:bodyPr vert="horz" wrap="square" lIns="0" tIns="12700" rIns="0" bIns="0" rtlCol="0">
            <a:spAutoFit/>
          </a:bodyPr>
          <a:lstStyle/>
          <a:p>
            <a:pPr marL="12700">
              <a:spcBef>
                <a:spcPts val="100"/>
              </a:spcBef>
            </a:pPr>
            <a:r>
              <a:rPr lang="it-IT" sz="2400" b="1" spc="-15" dirty="0">
                <a:solidFill>
                  <a:srgbClr val="006600"/>
                </a:solidFill>
                <a:latin typeface="Tahoma"/>
                <a:cs typeface="Tahoma"/>
                <a:sym typeface="Helvetica Neue"/>
              </a:rPr>
              <a:t>ASSOCIAZIONE ENERGIA E </a:t>
            </a:r>
            <a:r>
              <a:rPr lang="it-IT" sz="2400" b="1" spc="-15" dirty="0" err="1">
                <a:solidFill>
                  <a:srgbClr val="006600"/>
                </a:solidFill>
                <a:latin typeface="Tahoma"/>
                <a:cs typeface="Tahoma"/>
                <a:sym typeface="Helvetica Neue"/>
              </a:rPr>
              <a:t>COMUNIT</a:t>
            </a:r>
            <a:r>
              <a:rPr lang="it-IT" sz="2400" b="1" cap="all" spc="-15" dirty="0" err="1">
                <a:solidFill>
                  <a:srgbClr val="006600"/>
                </a:solidFill>
                <a:latin typeface="Tahoma"/>
                <a:cs typeface="Tahoma"/>
                <a:sym typeface="Helvetica Neue"/>
              </a:rPr>
              <a:t>à</a:t>
            </a:r>
            <a:endParaRPr sz="2400" cap="all" spc="-15" dirty="0">
              <a:solidFill>
                <a:srgbClr val="006600"/>
              </a:solidFill>
              <a:latin typeface="Tahoma"/>
              <a:cs typeface="Tahoma"/>
              <a:sym typeface="Helvetica Neue"/>
            </a:endParaRPr>
          </a:p>
        </p:txBody>
      </p:sp>
      <p:sp>
        <p:nvSpPr>
          <p:cNvPr id="9" name="CasellaDiTesto 8">
            <a:extLst>
              <a:ext uri="{FF2B5EF4-FFF2-40B4-BE49-F238E27FC236}">
                <a16:creationId xmlns:a16="http://schemas.microsoft.com/office/drawing/2014/main" id="{9F1BAAEB-1C0D-E48E-F67D-C235124A5B5F}"/>
              </a:ext>
            </a:extLst>
          </p:cNvPr>
          <p:cNvSpPr txBox="1"/>
          <p:nvPr/>
        </p:nvSpPr>
        <p:spPr>
          <a:xfrm>
            <a:off x="0" y="6412089"/>
            <a:ext cx="3100012" cy="307777"/>
          </a:xfrm>
          <a:prstGeom prst="rect">
            <a:avLst/>
          </a:prstGeom>
          <a:noFill/>
        </p:spPr>
        <p:txBody>
          <a:bodyPr wrap="square" rtlCol="0">
            <a:spAutoFit/>
          </a:bodyPr>
          <a:lstStyle/>
          <a:p>
            <a:r>
              <a:rPr lang="it-IT" sz="1400" spc="-15" dirty="0">
                <a:solidFill>
                  <a:srgbClr val="006600"/>
                </a:solidFill>
                <a:latin typeface="Tahoma"/>
                <a:cs typeface="Tahoma"/>
                <a:sym typeface="Helvetica Neue"/>
              </a:rPr>
              <a:t>erika.magrini@energiaecomunita.it</a:t>
            </a:r>
          </a:p>
        </p:txBody>
      </p:sp>
      <p:pic>
        <p:nvPicPr>
          <p:cNvPr id="12" name="Immagine 11">
            <a:extLst>
              <a:ext uri="{FF2B5EF4-FFF2-40B4-BE49-F238E27FC236}">
                <a16:creationId xmlns:a16="http://schemas.microsoft.com/office/drawing/2014/main" id="{EC656181-769C-8F31-3448-7430397B02F4}"/>
              </a:ext>
            </a:extLst>
          </p:cNvPr>
          <p:cNvPicPr>
            <a:picLocks noChangeAspect="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13004" y="3265828"/>
            <a:ext cx="12178995" cy="982339"/>
          </a:xfrm>
          <a:prstGeom prst="rect">
            <a:avLst/>
          </a:prstGeom>
        </p:spPr>
      </p:pic>
    </p:spTree>
    <p:extLst>
      <p:ext uri="{BB962C8B-B14F-4D97-AF65-F5344CB8AC3E}">
        <p14:creationId xmlns:p14="http://schemas.microsoft.com/office/powerpoint/2010/main" val="4063250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5EB781-9621-4DCD-8346-4D388C6085CE}"/>
              </a:ext>
            </a:extLst>
          </p:cNvPr>
          <p:cNvSpPr txBox="1"/>
          <p:nvPr/>
        </p:nvSpPr>
        <p:spPr>
          <a:xfrm>
            <a:off x="279918" y="955886"/>
            <a:ext cx="11451639" cy="606493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tab pos="114300" algn="l"/>
              </a:tabLst>
              <a:defRPr/>
            </a:pPr>
            <a:r>
              <a:rPr kumimoji="0" lang="it-IT" sz="1200" b="1" i="0" u="none" strike="noStrike" kern="1200" cap="none" spc="0" normalizeH="0" baseline="0" noProof="0" dirty="0">
                <a:ln>
                  <a:noFill/>
                </a:ln>
                <a:solidFill>
                  <a:srgbClr val="0066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it-IT" sz="1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Cos’è una comunità energetica?</a:t>
            </a:r>
            <a:endParaRPr kumimoji="0" lang="en-US" sz="1400" b="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Sono previsti due tipi di Comunità energetica: </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la Comunità di Energia Rinnovabile CER </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la Comunità Energetica dei Cittadini CEC </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Nella CER i membri possono essere produttori, consumatori o “</a:t>
            </a:r>
            <a:r>
              <a:rPr kumimoji="0" lang="it-IT" sz="14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prosumer</a:t>
            </a: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(produttori e consumatori allo stesso tempo): i membri si scambiano l’energia prodotta.</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La CEC è una comunità è costituita soltanto da consumatori con l’obiettivo dell’acquisto condiviso, un gruppo solidale di acquisto per ottenere prezzi più bassi dell’energia.</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it-IT" sz="1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Quali sono gli obiettivi di una CER?</a:t>
            </a:r>
            <a:endParaRPr kumimoji="0" lang="en-US" sz="1400" b="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Gli obiettivi principali della normativa europea RED2, recepita con D.lgs. 199/2021 dall’Italia sono:</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aumentare la produzione di energia da fonti rinnovabili riducendo l’inquinamento e la dipendenza dall’estero;</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contrastare la povertà energetica consentendo a tutte le famiglie l’accesso all’energia.</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it-IT" sz="1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Chi può far parte di una CER?</a:t>
            </a:r>
            <a:endParaRPr kumimoji="0" lang="en-US" sz="1400" b="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Possono partecipare alla CER le famiglie, le aziende, gli enti pubblici, gli enti territoriali, le associazioni, purché produttori e consumatori siano connessi alla stessa cabina primaria e ogni impianto non superi la potenza di 1MW di picco.</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it-IT" sz="1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Quali sono gli incentivi di una CER?</a:t>
            </a:r>
            <a:endParaRPr kumimoji="0" lang="en-US" sz="1400" b="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Il GSE riconosce alla CER tre vantaggi economici:</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incentivo per l‘energia condivisa e </a:t>
            </a:r>
            <a:r>
              <a:rPr kumimoji="0" lang="it-IT" sz="14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autoconsumata</a:t>
            </a: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istantaneamente (€110/MWh)</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ricavo sull’energia immessa in rete o vendita (€60/MWh)</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restituzione per la riduzione degli oneri di sistema (€9/MWh)</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Gli incentivi sono riconosciuti alla CER che provvede alla distribuzione tra i membri.</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839484BB-B9E5-4609-9C60-05F93DF723B7}"/>
              </a:ext>
            </a:extLst>
          </p:cNvPr>
          <p:cNvSpPr txBox="1"/>
          <p:nvPr/>
        </p:nvSpPr>
        <p:spPr>
          <a:xfrm>
            <a:off x="5586085" y="87026"/>
            <a:ext cx="1019831" cy="584775"/>
          </a:xfrm>
          <a:prstGeom prst="rect">
            <a:avLst/>
          </a:prstGeom>
          <a:noFill/>
        </p:spPr>
        <p:txBody>
          <a:bodyPr wrap="none" rtlCol="0">
            <a:spAutoFit/>
          </a:bodyPr>
          <a:lstStyle/>
          <a:p>
            <a:r>
              <a:rPr lang="it-IT"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FAQ</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9108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5EB781-9621-4DCD-8346-4D388C6085CE}"/>
              </a:ext>
            </a:extLst>
          </p:cNvPr>
          <p:cNvSpPr txBox="1"/>
          <p:nvPr/>
        </p:nvSpPr>
        <p:spPr>
          <a:xfrm>
            <a:off x="497180" y="788150"/>
            <a:ext cx="11916515" cy="5579348"/>
          </a:xfrm>
          <a:prstGeom prst="rect">
            <a:avLst/>
          </a:prstGeom>
          <a:noFill/>
        </p:spPr>
        <p:txBody>
          <a:bodyPr wrap="square" rtlCol="0">
            <a:spAutoFit/>
          </a:bodyPr>
          <a:lstStyle/>
          <a:p>
            <a:pPr marL="0" marR="0">
              <a:lnSpc>
                <a:spcPct val="107000"/>
              </a:lnSpc>
              <a:spcBef>
                <a:spcPts val="0"/>
              </a:spcBef>
              <a:spcAft>
                <a:spcPts val="0"/>
              </a:spcAft>
            </a:pPr>
            <a:r>
              <a:rPr lang="it-IT"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Come si costituisce una CER?</a:t>
            </a:r>
            <a:endParaRPr kumimoji="0" lang="en-US" sz="1400" b="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La CER può essere costituita con qualsiasi forma giuridica. </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Si privilegia l’associazione non riconosciuta, ma con personalità giuridica e codice fiscale, per consentire l’accesso e il recesso ai membri nella forma più semplice e veloce possibile.</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La CER nasce con un atto costitutivo e uno statuto, approva in seguito un regolamento interno e si dota dei propri organi di gestione. Si riunisce almeno una volta l’anno in occasione dell’approvazione dei bilanci preventivi e consuntivi</a:t>
            </a:r>
            <a:r>
              <a:rPr lang="it-IT" sz="1400" b="1" dirty="0">
                <a:solidFill>
                  <a:srgbClr val="006600"/>
                </a:solidFill>
                <a:effectLst/>
                <a:latin typeface="Tahoma" panose="020B0604030504040204" pitchFamily="34" charset="0"/>
                <a:ea typeface="Tahoma" panose="020B0604030504040204" pitchFamily="34" charset="0"/>
                <a:cs typeface="Tahoma" panose="020B0604030504040204" pitchFamily="34" charset="0"/>
              </a:rPr>
              <a:t> </a:t>
            </a:r>
          </a:p>
          <a:p>
            <a:pPr marL="0" marR="0">
              <a:lnSpc>
                <a:spcPct val="107000"/>
              </a:lnSpc>
              <a:spcBef>
                <a:spcPts val="0"/>
              </a:spcBef>
              <a:spcAft>
                <a:spcPts val="0"/>
              </a:spcAft>
            </a:pPr>
            <a:endParaRPr lang="it-IT" sz="14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endParaRPr lang="en-US" sz="1400" dirty="0">
              <a:solidFill>
                <a:srgbClr val="006600"/>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it-IT" sz="1400" b="1" dirty="0">
                <a:solidFill>
                  <a:srgbClr val="006600"/>
                </a:solidFill>
                <a:effectLst/>
                <a:latin typeface="Tahoma" panose="020B0604030504040204" pitchFamily="34" charset="0"/>
                <a:ea typeface="Tahoma" panose="020B0604030504040204" pitchFamily="34" charset="0"/>
                <a:cs typeface="Tahoma" panose="020B0604030504040204" pitchFamily="34" charset="0"/>
              </a:rPr>
              <a:t>- Uno stesso consumatore o produttore può partecipare a più CER?</a:t>
            </a:r>
            <a:br>
              <a:rPr lang="it-IT"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it-IT"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Si, con POD diversi</a:t>
            </a: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it-IT"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1400" dirty="0">
              <a:solidFill>
                <a:srgbClr val="006600"/>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it-IT" sz="1400" b="1" dirty="0">
                <a:solidFill>
                  <a:srgbClr val="006600"/>
                </a:solidFill>
                <a:effectLst/>
                <a:latin typeface="Tahoma" panose="020B0604030504040204" pitchFamily="34" charset="0"/>
                <a:ea typeface="Tahoma" panose="020B0604030504040204" pitchFamily="34" charset="0"/>
                <a:cs typeface="Tahoma" panose="020B0604030504040204" pitchFamily="34" charset="0"/>
              </a:rPr>
              <a:t>- Impianti già esistenti possono entrare in una CER?</a:t>
            </a:r>
            <a:br>
              <a:rPr lang="it-IT" sz="1400" dirty="0">
                <a:solidFill>
                  <a:srgbClr val="006600"/>
                </a:solidFill>
                <a:effectLst/>
                <a:latin typeface="Tahoma" panose="020B0604030504040204" pitchFamily="34" charset="0"/>
                <a:ea typeface="Tahoma" panose="020B0604030504040204" pitchFamily="34" charset="0"/>
                <a:cs typeface="Tahoma" panose="020B0604030504040204" pitchFamily="34" charset="0"/>
              </a:rPr>
            </a:br>
            <a:r>
              <a:rPr lang="it-IT"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Tutti gli impianti già esistenti alla data di entrata in vigore del </a:t>
            </a:r>
            <a:r>
              <a:rPr lang="it-IT" sz="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D.Lgs.</a:t>
            </a:r>
            <a:r>
              <a:rPr lang="it-IT"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199/2021, purché in misura non superiore al 30% della potenza complessiva che fa capo alla comunità.</a:t>
            </a: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it-IT" sz="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1400" dirty="0">
              <a:solidFill>
                <a:srgbClr val="006600"/>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endParaRPr lang="it-IT" sz="1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 Come si gestisce una CER?</a:t>
            </a:r>
            <a:endParaRPr kumimoji="0" lang="en-US" sz="1400" b="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La CER si gestisce come se fosse un condominio. </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Non esercita attività economica, se non in parte marginale. </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La CER rappresenta presso il GSE i propri membri, a cui distribuisce, secondo regolamento, gli incentivi ricevuti.</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Statuto e regolamento devono essere molto chiari, trasparenti e personalizzati rispetto alla composizione della CER.</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171450" marR="0" indent="-171450">
              <a:lnSpc>
                <a:spcPct val="107000"/>
              </a:lnSpc>
              <a:spcBef>
                <a:spcPts val="0"/>
              </a:spcBef>
              <a:spcAft>
                <a:spcPts val="0"/>
              </a:spcAft>
              <a:buFontTx/>
              <a:buChar char="-"/>
            </a:pPr>
            <a:endParaRPr lang="it-IT" sz="1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171450" marR="0" indent="-171450">
              <a:lnSpc>
                <a:spcPct val="107000"/>
              </a:lnSpc>
              <a:spcBef>
                <a:spcPts val="0"/>
              </a:spcBef>
              <a:spcAft>
                <a:spcPts val="0"/>
              </a:spcAft>
              <a:buFontTx/>
              <a:buChar char="-"/>
            </a:pPr>
            <a:endParaRPr lang="it-IT"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74C9A8C-F853-438A-982C-417B6B13BE9D}"/>
              </a:ext>
            </a:extLst>
          </p:cNvPr>
          <p:cNvSpPr txBox="1"/>
          <p:nvPr/>
        </p:nvSpPr>
        <p:spPr>
          <a:xfrm>
            <a:off x="5586085" y="63675"/>
            <a:ext cx="1019831" cy="584775"/>
          </a:xfrm>
          <a:prstGeom prst="rect">
            <a:avLst/>
          </a:prstGeom>
          <a:noFill/>
          <a:ln>
            <a:noFill/>
          </a:ln>
        </p:spPr>
        <p:txBody>
          <a:bodyPr wrap="none" rtlCol="0">
            <a:spAutoFit/>
          </a:bodyPr>
          <a:lstStyle/>
          <a:p>
            <a:r>
              <a:rPr lang="it-IT"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FAQ</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6085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5EB781-9621-4DCD-8346-4D388C6085CE}"/>
              </a:ext>
            </a:extLst>
          </p:cNvPr>
          <p:cNvSpPr txBox="1"/>
          <p:nvPr/>
        </p:nvSpPr>
        <p:spPr>
          <a:xfrm>
            <a:off x="244407" y="509009"/>
            <a:ext cx="11451639" cy="5776390"/>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66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lang="it-IT" sz="1200" b="1" dirty="0">
                <a:solidFill>
                  <a:srgbClr val="006600"/>
                </a:solidFill>
                <a:latin typeface="Arial" panose="020B0604020202020204" pitchFamily="34" charset="0"/>
                <a:ea typeface="Tahoma" panose="020B0604030504040204" pitchFamily="34" charset="0"/>
                <a:cs typeface="Times New Roman" panose="02020603050405020304" pitchFamily="18" charset="0"/>
              </a:rPr>
              <a:t>-</a:t>
            </a:r>
            <a:r>
              <a:rPr kumimoji="0" lang="it-IT" sz="1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Quali sono i vantaggi per le famiglie?</a:t>
            </a:r>
            <a:endParaRPr kumimoji="0" lang="en-US" sz="1400" b="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Le famiglie possono far parte della CER sia come “</a:t>
            </a:r>
            <a:r>
              <a:rPr kumimoji="0" lang="it-IT" sz="14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prosumer</a:t>
            </a: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sia come semplici consumatori. I vantaggi sono la riduzione dei costi dell’energia consumata ed un ristoro per l’energia prodotta e consumata istantaneamente dagli altri membri. </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 Quali sono i vantaggi per le aziende?</a:t>
            </a:r>
            <a:endParaRPr kumimoji="0" lang="en-US" sz="1400" b="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Le aziende possono beneficiare della riduzione dei costi dell’energia prodotta dalla CER e contribuire all’autoconsumo della CER, dato che solitamente usano l’energia nel momento in cui viene prodotta, in particolare se gli impianti CER sono fotovoltaici.</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Se realizzano impianti beneficiano degli incentivi che riducono i tempi di ammortamento degli investimenti. Se si avvalgono di investitori esterni, mettendo a disposizione della CER i propri spazi, contribuiscono alla produzione di energia a vantaggio di tutta la CER senza consumo di suolo e incassando una rendita annuale dall’affitto del lastrico solare.</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1400" b="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 Qual è il ruolo del Comune nella promozione delle CER?</a:t>
            </a:r>
            <a:endParaRPr kumimoji="0" lang="en-US" sz="1400" b="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L’ente pubblico che promuove una CER garantisce che gli scopi previsti dalla normativa vengano rispettati, in particolare quello della riduzione della povertà energetica, consentendo alle famiglie in difficoltà di beneficiare anch’esse degli incentivi.</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Il comune garantisce inoltre una gestione corretta e trasparente della CER, costituisce un elemento di fiducia indispensabile per coloro che intendono aderire della comunità, promuove un corretto equilibrio tra energia prodotta e consumata, risparmia sulla spesa pubblica destinata all’energia consentendo anche un risparmio fiscale ai cittadini e alle aziende.</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 Qual è il vantaggio per l’ambiente?</a:t>
            </a:r>
            <a:endParaRPr kumimoji="0" lang="en-US" sz="1400" b="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Per raggiungere gli obiettivi dell’agenda 2030 dell’Unione Europea, ogni territorio deve divenire sempre più autonomo nella produzione dell’energia che serve al proprio consumo, attraverso l’aumento della produzione da fonti rinnovabili: fotovoltaico, eolico, idrico, geotermico. In questo modo si riuscirà a ridurre l’inquinamento, l’aumento delle temperature, a sviluppare una maggiore responsabilità nel consumo energetico dei singoli e delle comunità</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9369738-2FC5-43F9-BE21-8637E6FD980B}"/>
              </a:ext>
            </a:extLst>
          </p:cNvPr>
          <p:cNvSpPr txBox="1"/>
          <p:nvPr/>
        </p:nvSpPr>
        <p:spPr>
          <a:xfrm>
            <a:off x="5586085" y="72553"/>
            <a:ext cx="1019831" cy="584775"/>
          </a:xfrm>
          <a:prstGeom prst="rect">
            <a:avLst/>
          </a:prstGeom>
          <a:noFill/>
        </p:spPr>
        <p:txBody>
          <a:bodyPr wrap="none" rtlCol="0">
            <a:spAutoFit/>
          </a:bodyPr>
          <a:lstStyle/>
          <a:p>
            <a:pPr algn="ctr"/>
            <a:r>
              <a:rPr lang="it-IT"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FAQ</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3554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484000" y="4328422"/>
            <a:ext cx="7224000" cy="1774845"/>
          </a:xfrm>
          <a:prstGeom prst="rect">
            <a:avLst/>
          </a:prstGeom>
        </p:spPr>
        <p:txBody>
          <a:bodyPr vert="horz" wrap="square" lIns="0" tIns="12700" rIns="0" bIns="0" rtlCol="0">
            <a:spAutoFit/>
          </a:bodyPr>
          <a:lstStyle/>
          <a:p>
            <a:pPr marL="12700" algn="ctr">
              <a:spcBef>
                <a:spcPts val="100"/>
              </a:spcBef>
            </a:pPr>
            <a:r>
              <a:rPr lang="it-IT" sz="2800" b="1" spc="-15" dirty="0">
                <a:solidFill>
                  <a:srgbClr val="006600"/>
                </a:solidFill>
                <a:latin typeface="Tahoma"/>
                <a:cs typeface="Tahoma"/>
                <a:sym typeface="Helvetica Neue"/>
              </a:rPr>
              <a:t>Comunità Energetiche Rinnovabili</a:t>
            </a:r>
          </a:p>
          <a:p>
            <a:pPr marL="12700" algn="ctr">
              <a:spcBef>
                <a:spcPts val="100"/>
              </a:spcBef>
            </a:pPr>
            <a:r>
              <a:rPr lang="it-IT" sz="2800" b="1" spc="-15" dirty="0">
                <a:solidFill>
                  <a:srgbClr val="006600"/>
                </a:solidFill>
                <a:latin typeface="Tahoma"/>
                <a:cs typeface="Tahoma"/>
                <a:sym typeface="Helvetica Neue"/>
              </a:rPr>
              <a:t>                        </a:t>
            </a:r>
          </a:p>
          <a:p>
            <a:pPr marL="12700" algn="ctr">
              <a:spcBef>
                <a:spcPts val="100"/>
              </a:spcBef>
            </a:pPr>
            <a:r>
              <a:rPr lang="it-IT" sz="3200" b="1" spc="-15" dirty="0">
                <a:solidFill>
                  <a:srgbClr val="006600"/>
                </a:solidFill>
                <a:latin typeface="Tahoma"/>
                <a:cs typeface="Tahoma"/>
                <a:sym typeface="Helvetica Neue"/>
              </a:rPr>
              <a:t>Grazie per l’attenzione</a:t>
            </a:r>
          </a:p>
          <a:p>
            <a:pPr marL="12700">
              <a:spcBef>
                <a:spcPts val="100"/>
              </a:spcBef>
            </a:pPr>
            <a:endParaRPr lang="it-IT" sz="2400" spc="-15" dirty="0">
              <a:solidFill>
                <a:schemeClr val="bg1"/>
              </a:solidFill>
              <a:latin typeface="Tahoma"/>
              <a:cs typeface="Tahoma"/>
              <a:sym typeface="Helvetica Neue"/>
            </a:endParaRPr>
          </a:p>
        </p:txBody>
      </p:sp>
      <p:sp>
        <p:nvSpPr>
          <p:cNvPr id="8" name="object 3">
            <a:extLst>
              <a:ext uri="{FF2B5EF4-FFF2-40B4-BE49-F238E27FC236}">
                <a16:creationId xmlns:a16="http://schemas.microsoft.com/office/drawing/2014/main" id="{951B3E76-2CEC-1054-3A88-AB5810E10D82}"/>
              </a:ext>
            </a:extLst>
          </p:cNvPr>
          <p:cNvSpPr txBox="1"/>
          <p:nvPr/>
        </p:nvSpPr>
        <p:spPr>
          <a:xfrm>
            <a:off x="3053024" y="1270100"/>
            <a:ext cx="6085953" cy="382156"/>
          </a:xfrm>
          <a:prstGeom prst="rect">
            <a:avLst/>
          </a:prstGeom>
        </p:spPr>
        <p:txBody>
          <a:bodyPr vert="horz" wrap="square" lIns="0" tIns="12700" rIns="0" bIns="0" rtlCol="0">
            <a:spAutoFit/>
          </a:bodyPr>
          <a:lstStyle/>
          <a:p>
            <a:pPr marL="12700">
              <a:spcBef>
                <a:spcPts val="100"/>
              </a:spcBef>
            </a:pPr>
            <a:r>
              <a:rPr lang="it-IT" sz="2400" b="1" spc="-15" dirty="0">
                <a:solidFill>
                  <a:srgbClr val="006600"/>
                </a:solidFill>
                <a:latin typeface="Tahoma"/>
                <a:cs typeface="Tahoma"/>
                <a:sym typeface="Helvetica Neue"/>
              </a:rPr>
              <a:t>ASSOCIAZIONE ENERGIA E </a:t>
            </a:r>
            <a:r>
              <a:rPr lang="it-IT" sz="2400" b="1" spc="-15" dirty="0" err="1">
                <a:solidFill>
                  <a:srgbClr val="006600"/>
                </a:solidFill>
                <a:latin typeface="Tahoma"/>
                <a:cs typeface="Tahoma"/>
                <a:sym typeface="Helvetica Neue"/>
              </a:rPr>
              <a:t>COMUNIT</a:t>
            </a:r>
            <a:r>
              <a:rPr lang="it-IT" sz="2400" b="1" cap="all" spc="-15" dirty="0" err="1">
                <a:solidFill>
                  <a:srgbClr val="006600"/>
                </a:solidFill>
                <a:latin typeface="Tahoma"/>
                <a:cs typeface="Tahoma"/>
                <a:sym typeface="Helvetica Neue"/>
              </a:rPr>
              <a:t>à</a:t>
            </a:r>
            <a:endParaRPr sz="2400" cap="all" spc="-15" dirty="0">
              <a:solidFill>
                <a:srgbClr val="006600"/>
              </a:solidFill>
              <a:latin typeface="Tahoma"/>
              <a:cs typeface="Tahoma"/>
              <a:sym typeface="Helvetica Neue"/>
            </a:endParaRPr>
          </a:p>
        </p:txBody>
      </p:sp>
      <p:sp>
        <p:nvSpPr>
          <p:cNvPr id="9" name="CasellaDiTesto 8">
            <a:extLst>
              <a:ext uri="{FF2B5EF4-FFF2-40B4-BE49-F238E27FC236}">
                <a16:creationId xmlns:a16="http://schemas.microsoft.com/office/drawing/2014/main" id="{9F1BAAEB-1C0D-E48E-F67D-C235124A5B5F}"/>
              </a:ext>
            </a:extLst>
          </p:cNvPr>
          <p:cNvSpPr txBox="1"/>
          <p:nvPr/>
        </p:nvSpPr>
        <p:spPr>
          <a:xfrm>
            <a:off x="0" y="6412089"/>
            <a:ext cx="3100012" cy="307777"/>
          </a:xfrm>
          <a:prstGeom prst="rect">
            <a:avLst/>
          </a:prstGeom>
          <a:noFill/>
        </p:spPr>
        <p:txBody>
          <a:bodyPr wrap="square" rtlCol="0">
            <a:spAutoFit/>
          </a:bodyPr>
          <a:lstStyle/>
          <a:p>
            <a:r>
              <a:rPr lang="it-IT" sz="1400" spc="-15" dirty="0">
                <a:solidFill>
                  <a:srgbClr val="006600"/>
                </a:solidFill>
                <a:latin typeface="Tahoma"/>
                <a:cs typeface="Tahoma"/>
                <a:sym typeface="Helvetica Neue"/>
              </a:rPr>
              <a:t>erika.magrini@energiaecomunita.it</a:t>
            </a:r>
          </a:p>
        </p:txBody>
      </p:sp>
      <p:pic>
        <p:nvPicPr>
          <p:cNvPr id="12" name="Immagine 11">
            <a:extLst>
              <a:ext uri="{FF2B5EF4-FFF2-40B4-BE49-F238E27FC236}">
                <a16:creationId xmlns:a16="http://schemas.microsoft.com/office/drawing/2014/main" id="{EC656181-769C-8F31-3448-7430397B02F4}"/>
              </a:ext>
            </a:extLst>
          </p:cNvPr>
          <p:cNvPicPr>
            <a:picLocks noChangeAspect="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13004" y="3265828"/>
            <a:ext cx="12178995" cy="982339"/>
          </a:xfrm>
          <a:prstGeom prst="rect">
            <a:avLst/>
          </a:prstGeom>
        </p:spPr>
      </p:pic>
    </p:spTree>
    <p:extLst>
      <p:ext uri="{BB962C8B-B14F-4D97-AF65-F5344CB8AC3E}">
        <p14:creationId xmlns:p14="http://schemas.microsoft.com/office/powerpoint/2010/main" val="3055416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CF4C78-F0FC-4292-8CDE-589C0409743C}"/>
              </a:ext>
            </a:extLst>
          </p:cNvPr>
          <p:cNvSpPr txBox="1"/>
          <p:nvPr/>
        </p:nvSpPr>
        <p:spPr>
          <a:xfrm>
            <a:off x="0" y="270580"/>
            <a:ext cx="11700588" cy="8771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Associazione Energia e Comunità per la costituzione di una 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6">
            <a:extLst>
              <a:ext uri="{FF2B5EF4-FFF2-40B4-BE49-F238E27FC236}">
                <a16:creationId xmlns:a16="http://schemas.microsoft.com/office/drawing/2014/main" id="{7A638223-F3BE-B533-0AEE-CA22BB08C5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003"/>
          <a:stretch/>
        </p:blipFill>
        <p:spPr bwMode="auto">
          <a:xfrm>
            <a:off x="3673043" y="4053334"/>
            <a:ext cx="4432270" cy="2555390"/>
          </a:xfrm>
          <a:prstGeom prst="ellipse">
            <a:avLst/>
          </a:prstGeom>
          <a:ln>
            <a:noFill/>
          </a:ln>
          <a:effectLst>
            <a:softEdge rad="112500"/>
          </a:effectLst>
          <a:extLst>
            <a:ext uri="{53640926-AAD7-44D8-BBD7-CCE9431645EC}">
              <a14:shadowObscured xmlns:a14="http://schemas.microsoft.com/office/drawing/2010/main"/>
            </a:ext>
          </a:extLst>
        </p:spPr>
      </p:pic>
      <p:sp>
        <p:nvSpPr>
          <p:cNvPr id="6" name="CasellaDiTesto 5">
            <a:extLst>
              <a:ext uri="{FF2B5EF4-FFF2-40B4-BE49-F238E27FC236}">
                <a16:creationId xmlns:a16="http://schemas.microsoft.com/office/drawing/2014/main" id="{235FAA9B-20C5-B6DA-72A2-85991F70EEB0}"/>
              </a:ext>
            </a:extLst>
          </p:cNvPr>
          <p:cNvSpPr txBox="1"/>
          <p:nvPr/>
        </p:nvSpPr>
        <p:spPr>
          <a:xfrm>
            <a:off x="97657" y="1147743"/>
            <a:ext cx="11996685" cy="3139321"/>
          </a:xfrm>
          <a:prstGeom prst="rect">
            <a:avLst/>
          </a:prstGeom>
          <a:noFill/>
        </p:spPr>
        <p:txBody>
          <a:bodyPr wrap="square" rtlCol="0">
            <a:spAutoFit/>
          </a:bodyPr>
          <a:lstStyle/>
          <a:p>
            <a:r>
              <a:rPr lang="it-IT" sz="2000" dirty="0">
                <a:solidFill>
                  <a:srgbClr val="006600"/>
                </a:solidFill>
                <a:latin typeface="Tahoma" panose="020B0604030504040204" pitchFamily="34" charset="0"/>
                <a:ea typeface="Tahoma" panose="020B0604030504040204" pitchFamily="34" charset="0"/>
                <a:cs typeface="Tahoma" panose="020B0604030504040204" pitchFamily="34" charset="0"/>
              </a:rPr>
              <a:t>L’Associazione Energia e Comunità </a:t>
            </a:r>
            <a:r>
              <a:rPr lang="it-IT" sz="2000" dirty="0">
                <a:latin typeface="Tahoma" panose="020B0604030504040204" pitchFamily="34" charset="0"/>
                <a:ea typeface="Tahoma" panose="020B0604030504040204" pitchFamily="34" charset="0"/>
                <a:cs typeface="Tahoma" panose="020B0604030504040204" pitchFamily="34" charset="0"/>
              </a:rPr>
              <a:t>ha lo scopo di svolgere attività culturali atte alla diffusione delle conoscenza delle  energie rinnovabili e alla loro affermazione nella modalità di Comunità Energetiche Rinnovabili (CER).</a:t>
            </a:r>
          </a:p>
          <a:p>
            <a:endParaRPr lang="it-IT" sz="2000" dirty="0">
              <a:latin typeface="Tahoma" panose="020B0604030504040204" pitchFamily="34" charset="0"/>
              <a:ea typeface="Tahoma" panose="020B0604030504040204" pitchFamily="34" charset="0"/>
              <a:cs typeface="Tahoma" panose="020B0604030504040204" pitchFamily="34" charset="0"/>
            </a:endParaRPr>
          </a:p>
          <a:p>
            <a:r>
              <a:rPr lang="it-IT" sz="2000" dirty="0">
                <a:latin typeface="Tahoma" panose="020B0604030504040204" pitchFamily="34" charset="0"/>
                <a:ea typeface="Tahoma" panose="020B0604030504040204" pitchFamily="34" charset="0"/>
                <a:cs typeface="Tahoma" panose="020B0604030504040204" pitchFamily="34" charset="0"/>
              </a:rPr>
              <a:t>Inoltre si occupa di dare supporto alle PA nella costituzione della comunità energetica predisponendo la documentazione necessaria alla costituzione della CER (come Statuto, Regolamento, Manifestazione di interesse, </a:t>
            </a:r>
            <a:r>
              <a:rPr lang="it-IT" sz="2000" dirty="0" err="1">
                <a:latin typeface="Tahoma" panose="020B0604030504040204" pitchFamily="34" charset="0"/>
                <a:ea typeface="Tahoma" panose="020B0604030504040204" pitchFamily="34" charset="0"/>
                <a:cs typeface="Tahoma" panose="020B0604030504040204" pitchFamily="34" charset="0"/>
              </a:rPr>
              <a:t>etc</a:t>
            </a:r>
            <a:r>
              <a:rPr lang="it-IT" sz="2000" dirty="0">
                <a:latin typeface="Tahoma" panose="020B0604030504040204" pitchFamily="34" charset="0"/>
                <a:ea typeface="Tahoma" panose="020B0604030504040204" pitchFamily="34" charset="0"/>
                <a:cs typeface="Tahoma" panose="020B0604030504040204" pitchFamily="34" charset="0"/>
              </a:rPr>
              <a:t>) ed incaricando un global partner che si occupi della gestione tecnica e amministrativa della CER; si occupi del dimensionamento e dell’analisi dei flussi energetici implementando una piattaforma informatica per la gestione della CER con Sistemi di Misurazione Remota</a:t>
            </a:r>
            <a:r>
              <a:rPr lang="it-IT" sz="1400" dirty="0">
                <a:latin typeface="Tahoma" panose="020B0604030504040204" pitchFamily="34" charset="0"/>
                <a:ea typeface="Tahoma" panose="020B0604030504040204" pitchFamily="34" charset="0"/>
                <a:cs typeface="Tahoma" panose="020B0604030504040204" pitchFamily="34" charset="0"/>
              </a:rPr>
              <a:t>.</a:t>
            </a:r>
          </a:p>
          <a:p>
            <a:endParaRPr lang="it-IT" dirty="0"/>
          </a:p>
        </p:txBody>
      </p:sp>
    </p:spTree>
    <p:extLst>
      <p:ext uri="{BB962C8B-B14F-4D97-AF65-F5344CB8AC3E}">
        <p14:creationId xmlns:p14="http://schemas.microsoft.com/office/powerpoint/2010/main" val="314141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2861" y="699734"/>
            <a:ext cx="11265763" cy="6318012"/>
          </a:xfrm>
          <a:prstGeom prst="rect">
            <a:avLst/>
          </a:prstGeom>
        </p:spPr>
        <p:txBody>
          <a:bodyPr wrap="square">
            <a:spAutoFit/>
          </a:bodyPr>
          <a:lstStyle/>
          <a:p>
            <a:pPr algn="just"/>
            <a:r>
              <a:rPr lang="it-IT" dirty="0">
                <a:solidFill>
                  <a:srgbClr val="006600"/>
                </a:solidFill>
                <a:latin typeface="Tahoma" panose="020B0604030504040204" pitchFamily="34" charset="0"/>
                <a:ea typeface="Tahoma" panose="020B0604030504040204" pitchFamily="34" charset="0"/>
                <a:cs typeface="Tahoma" panose="020B0604030504040204" pitchFamily="34" charset="0"/>
              </a:rPr>
              <a:t>NEXT GENERATION EU</a:t>
            </a:r>
          </a:p>
          <a:p>
            <a:endParaRPr lang="it-IT" sz="1351" dirty="0">
              <a:solidFill>
                <a:srgbClr val="009999"/>
              </a:solidFill>
              <a:latin typeface="Tahoma" panose="020B0604030504040204" pitchFamily="34" charset="0"/>
              <a:ea typeface="Tahoma" panose="020B0604030504040204" pitchFamily="34" charset="0"/>
              <a:cs typeface="Tahoma" panose="020B0604030504040204" pitchFamily="34" charset="0"/>
            </a:endParaRPr>
          </a:p>
          <a:p>
            <a:r>
              <a:rPr lang="it-IT" sz="1400" dirty="0">
                <a:solidFill>
                  <a:srgbClr val="006600"/>
                </a:solidFill>
                <a:latin typeface="Tahoma" panose="020B0604030504040204" pitchFamily="34" charset="0"/>
                <a:ea typeface="Tahoma" panose="020B0604030504040204" pitchFamily="34" charset="0"/>
                <a:cs typeface="Tahoma" panose="020B0604030504040204" pitchFamily="34" charset="0"/>
              </a:rPr>
              <a:t>QUADRO GIURIDICO EUROPEO - Direttiva (UE) 2018/2001 (REDII) </a:t>
            </a:r>
            <a:r>
              <a:rPr lang="it-IT" sz="1400" dirty="0">
                <a:latin typeface="Tahoma" panose="020B0604030504040204" pitchFamily="34" charset="0"/>
                <a:ea typeface="Tahoma" panose="020B0604030504040204" pitchFamily="34" charset="0"/>
                <a:cs typeface="Tahoma" panose="020B0604030504040204" pitchFamily="34" charset="0"/>
              </a:rPr>
              <a:t>Quadro comune per la promozione dell'energia da fonti rinnovabili nell'UE e fissa un obiettivo vincolante del 32 % per la quota complessiva di energia da fonti rinnovabili nel consumo finale lordo di energia dell'UE nel 2030.</a:t>
            </a:r>
          </a:p>
          <a:p>
            <a:endParaRPr lang="it-IT" sz="1400" dirty="0">
              <a:solidFill>
                <a:srgbClr val="006600"/>
              </a:solidFill>
              <a:latin typeface="Tahoma" panose="020B0604030504040204" pitchFamily="34" charset="0"/>
              <a:ea typeface="Tahoma" panose="020B0604030504040204" pitchFamily="34" charset="0"/>
              <a:cs typeface="Tahoma" panose="020B0604030504040204" pitchFamily="34" charset="0"/>
            </a:endParaRPr>
          </a:p>
          <a:p>
            <a:r>
              <a:rPr lang="it-IT" sz="1400" dirty="0">
                <a:solidFill>
                  <a:srgbClr val="006600"/>
                </a:solidFill>
                <a:latin typeface="Tahoma" panose="020B0604030504040204" pitchFamily="34" charset="0"/>
                <a:ea typeface="Tahoma" panose="020B0604030504040204" pitchFamily="34" charset="0"/>
                <a:cs typeface="Tahoma" panose="020B0604030504040204" pitchFamily="34" charset="0"/>
              </a:rPr>
              <a:t>PNRR (Piano Nazionale di Ripresa e Resilienza 2021) Missione n. 6 Rivoluzione verde e transizione ecologica </a:t>
            </a:r>
            <a:r>
              <a:rPr lang="it-IT" sz="1400" dirty="0">
                <a:latin typeface="Tahoma" panose="020B0604030504040204" pitchFamily="34" charset="0"/>
                <a:ea typeface="Tahoma" panose="020B0604030504040204" pitchFamily="34" charset="0"/>
                <a:cs typeface="Tahoma" panose="020B0604030504040204" pitchFamily="34" charset="0"/>
              </a:rPr>
              <a:t>QUADRO GIURIDICO ITALIANO - Decreto Legislativo n. 199/2021; Delibera 04 agosto 2020 318/2020/R/</a:t>
            </a:r>
            <a:r>
              <a:rPr lang="it-IT" sz="1400" dirty="0" err="1">
                <a:latin typeface="Tahoma" panose="020B0604030504040204" pitchFamily="34" charset="0"/>
                <a:ea typeface="Tahoma" panose="020B0604030504040204" pitchFamily="34" charset="0"/>
                <a:cs typeface="Tahoma" panose="020B0604030504040204" pitchFamily="34" charset="0"/>
              </a:rPr>
              <a:t>eel</a:t>
            </a:r>
            <a:r>
              <a:rPr lang="it-IT" sz="1400" dirty="0">
                <a:latin typeface="Tahoma" panose="020B0604030504040204" pitchFamily="34" charset="0"/>
                <a:ea typeface="Tahoma" panose="020B0604030504040204" pitchFamily="34" charset="0"/>
                <a:cs typeface="Tahoma" panose="020B0604030504040204" pitchFamily="34" charset="0"/>
              </a:rPr>
              <a:t> – ARERA</a:t>
            </a:r>
          </a:p>
          <a:p>
            <a:endParaRPr lang="it-IT" sz="1400" dirty="0">
              <a:latin typeface="Tahoma" panose="020B0604030504040204" pitchFamily="34" charset="0"/>
              <a:ea typeface="Tahoma" panose="020B0604030504040204" pitchFamily="34" charset="0"/>
              <a:cs typeface="Tahoma" panose="020B0604030504040204" pitchFamily="34" charset="0"/>
            </a:endParaRPr>
          </a:p>
          <a:p>
            <a:endParaRPr lang="it-IT" sz="1400" dirty="0">
              <a:solidFill>
                <a:srgbClr val="009999"/>
              </a:solidFill>
              <a:latin typeface="Tahoma" panose="020B0604030504040204" pitchFamily="34" charset="0"/>
              <a:ea typeface="Tahoma" panose="020B0604030504040204" pitchFamily="34" charset="0"/>
              <a:cs typeface="Tahoma" panose="020B0604030504040204" pitchFamily="34" charset="0"/>
            </a:endParaRPr>
          </a:p>
          <a:p>
            <a:endParaRPr lang="it-IT" dirty="0">
              <a:solidFill>
                <a:srgbClr val="009999"/>
              </a:solidFill>
              <a:latin typeface="Tahoma" panose="020B0604030504040204" pitchFamily="34" charset="0"/>
              <a:ea typeface="Tahoma" panose="020B0604030504040204" pitchFamily="34" charset="0"/>
              <a:cs typeface="Tahoma" panose="020B0604030504040204" pitchFamily="34" charset="0"/>
            </a:endParaRPr>
          </a:p>
          <a:p>
            <a:pPr algn="just"/>
            <a:r>
              <a:rPr lang="it-IT" dirty="0">
                <a:solidFill>
                  <a:srgbClr val="006600"/>
                </a:solidFill>
                <a:latin typeface="Tahoma" panose="020B0604030504040204" pitchFamily="34" charset="0"/>
                <a:ea typeface="Tahoma" panose="020B0604030504040204" pitchFamily="34" charset="0"/>
                <a:cs typeface="Tahoma" panose="020B0604030504040204" pitchFamily="34" charset="0"/>
              </a:rPr>
              <a:t>TARGET ENERGIA ASSEGNATO ALL’ITALIA</a:t>
            </a:r>
          </a:p>
          <a:p>
            <a:endParaRPr lang="it-IT" sz="1351" dirty="0">
              <a:solidFill>
                <a:srgbClr val="009999"/>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Wingdings" panose="05000000000000000000" pitchFamily="2" charset="2"/>
              <a:buChar char="q"/>
            </a:pPr>
            <a:r>
              <a:rPr lang="it-IT" dirty="0">
                <a:latin typeface="Tahoma" panose="020B0604030504040204" pitchFamily="34" charset="0"/>
                <a:ea typeface="Tahoma" panose="020B0604030504040204" pitchFamily="34" charset="0"/>
                <a:cs typeface="Tahoma" panose="020B0604030504040204" pitchFamily="34" charset="0"/>
              </a:rPr>
              <a:t> 2030   </a:t>
            </a:r>
            <a:r>
              <a:rPr lang="it-IT" dirty="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r>
              <a:rPr lang="it-IT" dirty="0">
                <a:latin typeface="Tahoma" panose="020B0604030504040204" pitchFamily="34" charset="0"/>
                <a:ea typeface="Tahoma" panose="020B0604030504040204" pitchFamily="34" charset="0"/>
                <a:cs typeface="Tahoma" panose="020B0604030504040204" pitchFamily="34" charset="0"/>
              </a:rPr>
              <a:t>  70 GW DELL’ ENERGIA  PROVENIENTI DA FONTI RINNOVABILI </a:t>
            </a:r>
          </a:p>
          <a:p>
            <a:pPr algn="ctr"/>
            <a:endParaRPr lang="it-IT"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pPr>
            <a:r>
              <a:rPr lang="it-IT" dirty="0">
                <a:latin typeface="Tahoma" panose="020B0604030504040204" pitchFamily="34" charset="0"/>
                <a:ea typeface="Tahoma" panose="020B0604030504040204" pitchFamily="34" charset="0"/>
                <a:cs typeface="Tahoma" panose="020B0604030504040204" pitchFamily="34" charset="0"/>
              </a:rPr>
              <a:t>2050   </a:t>
            </a:r>
            <a:r>
              <a:rPr lang="it-IT" dirty="0">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r>
              <a:rPr lang="it-IT" dirty="0">
                <a:latin typeface="Tahoma" panose="020B0604030504040204" pitchFamily="34" charset="0"/>
                <a:ea typeface="Tahoma" panose="020B0604030504040204" pitchFamily="34" charset="0"/>
                <a:cs typeface="Tahoma" panose="020B0604030504040204" pitchFamily="34" charset="0"/>
              </a:rPr>
              <a:t>  90% DELL’ ENERGIA PRODOTTA PROVENIENTE DA FONTI RINNOVABILI</a:t>
            </a:r>
          </a:p>
          <a:p>
            <a:pPr marL="285750" indent="-285750">
              <a:buFont typeface="Wingdings" panose="05000000000000000000" pitchFamily="2" charset="2"/>
              <a:buChar char="Ø"/>
            </a:pPr>
            <a:endParaRPr lang="it-IT" sz="135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endParaRPr lang="it-IT" sz="1351" dirty="0">
              <a:effectLst>
                <a:outerShdw blurRad="38100" dist="38100" dir="2700000" algn="tl">
                  <a:srgbClr val="000000">
                    <a:alpha val="43137"/>
                  </a:srgbClr>
                </a:outerShdw>
              </a:effectLst>
              <a:latin typeface="Century Gothic" panose="020B0502020202020204" pitchFamily="34" charset="0"/>
            </a:endParaRPr>
          </a:p>
          <a:p>
            <a:pPr marL="285750" indent="-285750">
              <a:buFont typeface="Wingdings" panose="05000000000000000000" pitchFamily="2" charset="2"/>
              <a:buChar char="Ø"/>
            </a:pPr>
            <a:endParaRPr lang="it-IT" sz="1351" dirty="0">
              <a:effectLst>
                <a:outerShdw blurRad="38100" dist="38100" dir="2700000" algn="tl">
                  <a:srgbClr val="000000">
                    <a:alpha val="43137"/>
                  </a:srgbClr>
                </a:outerShdw>
              </a:effectLst>
              <a:latin typeface="Century Gothic" panose="020B0502020202020204" pitchFamily="34" charset="0"/>
            </a:endParaRPr>
          </a:p>
          <a:p>
            <a:r>
              <a:rPr lang="it-IT" dirty="0">
                <a:solidFill>
                  <a:srgbClr val="006600"/>
                </a:solidFill>
                <a:latin typeface="Tahoma" panose="020B0604030504040204" pitchFamily="34" charset="0"/>
                <a:ea typeface="Tahoma" panose="020B0604030504040204" pitchFamily="34" charset="0"/>
                <a:cs typeface="Tahoma" panose="020B0604030504040204" pitchFamily="34" charset="0"/>
              </a:rPr>
              <a:t>OBBIETTIVI 1, 7 e 11 dell’Agenda 2030 dell’ONU</a:t>
            </a:r>
          </a:p>
          <a:p>
            <a:r>
              <a:rPr lang="it-IT" dirty="0">
                <a:solidFill>
                  <a:srgbClr val="006600"/>
                </a:solidFill>
                <a:latin typeface="Tahoma" panose="020B0604030504040204" pitchFamily="34" charset="0"/>
                <a:ea typeface="Tahoma" panose="020B0604030504040204" pitchFamily="34" charset="0"/>
                <a:cs typeface="Tahoma" panose="020B0604030504040204" pitchFamily="34" charset="0"/>
              </a:rPr>
              <a:t> </a:t>
            </a:r>
          </a:p>
          <a:p>
            <a:r>
              <a:rPr lang="it-IT" dirty="0">
                <a:latin typeface="Tahoma" panose="020B0604030504040204" pitchFamily="34" charset="0"/>
                <a:ea typeface="Tahoma" panose="020B0604030504040204" pitchFamily="34" charset="0"/>
                <a:cs typeface="Tahoma" panose="020B0604030504040204" pitchFamily="34" charset="0"/>
              </a:rPr>
              <a:t>Contrasto alla povertà energetica. Per povertà energetica si intende l’impossibilità, da parte di famiglie o individui, di acquistare un paniere minimo di servizi energetici: riscaldamento, raffreddamento, illuminazione, e così via.</a:t>
            </a:r>
          </a:p>
          <a:p>
            <a:endParaRPr lang="it-IT" sz="1351" dirty="0">
              <a:solidFill>
                <a:srgbClr val="009999"/>
              </a:solidFill>
              <a:effectLst>
                <a:outerShdw blurRad="38100" dist="38100" dir="2700000" algn="tl">
                  <a:srgbClr val="000000">
                    <a:alpha val="43137"/>
                  </a:srgbClr>
                </a:outerShdw>
              </a:effectLst>
              <a:latin typeface="Century Gothic" panose="020B0502020202020204" pitchFamily="34" charset="0"/>
            </a:endParaRPr>
          </a:p>
          <a:p>
            <a:endParaRPr lang="it-IT" sz="1351" dirty="0">
              <a:solidFill>
                <a:srgbClr val="009999"/>
              </a:solidFill>
              <a:latin typeface="Century Gothic" panose="020B0502020202020204" pitchFamily="34" charset="0"/>
            </a:endParaRPr>
          </a:p>
        </p:txBody>
      </p:sp>
      <p:sp>
        <p:nvSpPr>
          <p:cNvPr id="6" name="CasellaDiTesto 5">
            <a:extLst>
              <a:ext uri="{FF2B5EF4-FFF2-40B4-BE49-F238E27FC236}">
                <a16:creationId xmlns:a16="http://schemas.microsoft.com/office/drawing/2014/main" id="{A22CFF97-06D3-387F-8738-2BA052705669}"/>
              </a:ext>
            </a:extLst>
          </p:cNvPr>
          <p:cNvSpPr txBox="1"/>
          <p:nvPr/>
        </p:nvSpPr>
        <p:spPr>
          <a:xfrm>
            <a:off x="0" y="179224"/>
            <a:ext cx="8607072" cy="461665"/>
          </a:xfrm>
          <a:prstGeom prst="rect">
            <a:avLst/>
          </a:prstGeom>
          <a:noFill/>
        </p:spPr>
        <p:txBody>
          <a:bodyPr wrap="square" rtlCol="0">
            <a:spAutoFit/>
          </a:bodyPr>
          <a:lstStyle/>
          <a:p>
            <a:r>
              <a:rPr lang="it-IT" sz="2400" b="1" dirty="0">
                <a:solidFill>
                  <a:srgbClr val="006600"/>
                </a:solidFill>
                <a:latin typeface="Tahoma" panose="020B0604030504040204" pitchFamily="34" charset="0"/>
                <a:ea typeface="Tahoma" panose="020B0604030504040204" pitchFamily="34" charset="0"/>
                <a:cs typeface="Tahoma" panose="020B0604030504040204" pitchFamily="34" charset="0"/>
              </a:rPr>
              <a:t>ENERGIE RINNOVABILI: quadro giuridico e obbiettivi</a:t>
            </a:r>
            <a:endParaRPr kumimoji="0" lang="it-IT" sz="2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463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CF4C78-F0FC-4292-8CDE-589C0409743C}"/>
              </a:ext>
            </a:extLst>
          </p:cNvPr>
          <p:cNvSpPr txBox="1"/>
          <p:nvPr/>
        </p:nvSpPr>
        <p:spPr>
          <a:xfrm>
            <a:off x="5570" y="951436"/>
            <a:ext cx="11700588" cy="12464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006600"/>
                </a:solidFill>
                <a:effectLst/>
                <a:uLnTx/>
                <a:uFillTx/>
                <a:latin typeface="Calibri" panose="020F0502020204030204"/>
                <a:ea typeface="+mn-ea"/>
                <a:cs typeface="+mn-cs"/>
              </a:rPr>
              <a:t> </a:t>
            </a:r>
            <a:endParaRPr lang="it-IT" sz="13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latin typeface="Tahoma" panose="020B0604030504040204" pitchFamily="34" charset="0"/>
                <a:ea typeface="Tahoma" panose="020B0604030504040204" pitchFamily="34" charset="0"/>
                <a:cs typeface="Tahoma" panose="020B0604030504040204" pitchFamily="34" charset="0"/>
              </a:rPr>
              <a:t>E’ costituita da cittadini, attività commerciali, enti e imprese che si uniscono dotandosi di impianti di produzione di energia da fonti rinnovabili per condividere l’energia prodotta creando una comunità che ha come obiettivo la transizione verso un modello di sviluppo energetico basato sulla generazione distribuita, dove il cittadino è al centro della comunità stessa.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6" descr="Ultime News: Mondo Innovazione | infoSOStenibile">
            <a:extLst>
              <a:ext uri="{FF2B5EF4-FFF2-40B4-BE49-F238E27FC236}">
                <a16:creationId xmlns:a16="http://schemas.microsoft.com/office/drawing/2014/main" id="{088E42E8-00FC-ADF3-899E-B9E443BF4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863" y="2501773"/>
            <a:ext cx="5012173" cy="2748611"/>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B95E49F2-B2F2-FEF6-906F-9E3AE0A17B67}"/>
              </a:ext>
            </a:extLst>
          </p:cNvPr>
          <p:cNvSpPr txBox="1"/>
          <p:nvPr/>
        </p:nvSpPr>
        <p:spPr>
          <a:xfrm>
            <a:off x="0" y="159578"/>
            <a:ext cx="8068153" cy="461665"/>
          </a:xfrm>
          <a:prstGeom prst="rect">
            <a:avLst/>
          </a:prstGeom>
          <a:noFill/>
        </p:spPr>
        <p:txBody>
          <a:bodyPr wrap="square" rtlCol="0">
            <a:spAutoFit/>
          </a:bodyPr>
          <a:lstStyle/>
          <a:p>
            <a:r>
              <a:rPr kumimoji="0" lang="it-IT" sz="2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Comunità Energetica Rinnovabile </a:t>
            </a:r>
            <a:r>
              <a:rPr lang="it-IT" sz="2400" b="1" dirty="0">
                <a:solidFill>
                  <a:srgbClr val="006600"/>
                </a:solidFill>
                <a:latin typeface="Tahoma" panose="020B0604030504040204" pitchFamily="34" charset="0"/>
                <a:ea typeface="Tahoma" panose="020B0604030504040204" pitchFamily="34" charset="0"/>
                <a:cs typeface="Tahoma" panose="020B0604030504040204" pitchFamily="34" charset="0"/>
              </a:rPr>
              <a:t>(CER): cosa è?</a:t>
            </a:r>
            <a:endParaRPr kumimoji="0" lang="it-IT" sz="2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CasellaDiTesto 9">
            <a:extLst>
              <a:ext uri="{FF2B5EF4-FFF2-40B4-BE49-F238E27FC236}">
                <a16:creationId xmlns:a16="http://schemas.microsoft.com/office/drawing/2014/main" id="{0905BB34-3BFC-35E5-2D14-697DD5D3312F}"/>
              </a:ext>
            </a:extLst>
          </p:cNvPr>
          <p:cNvSpPr txBox="1"/>
          <p:nvPr/>
        </p:nvSpPr>
        <p:spPr>
          <a:xfrm>
            <a:off x="-47625" y="5920925"/>
            <a:ext cx="12192000" cy="646331"/>
          </a:xfrm>
          <a:prstGeom prst="rect">
            <a:avLst/>
          </a:prstGeom>
          <a:noFill/>
        </p:spPr>
        <p:txBody>
          <a:bodyPr wrap="square">
            <a:spAutoFit/>
          </a:bodyPr>
          <a:lstStyle/>
          <a:p>
            <a:pPr algn="ctr"/>
            <a:r>
              <a:rPr lang="it-IT" dirty="0">
                <a:solidFill>
                  <a:srgbClr val="006600"/>
                </a:solidFill>
                <a:latin typeface="Tahoma" panose="020B0604030504040204" pitchFamily="34" charset="0"/>
                <a:ea typeface="Tahoma" panose="020B0604030504040204" pitchFamily="34" charset="0"/>
                <a:cs typeface="Tahoma" panose="020B0604030504040204" pitchFamily="34" charset="0"/>
              </a:rPr>
              <a:t>… con lo scopo </a:t>
            </a:r>
            <a:r>
              <a:rPr lang="it-IT" dirty="0">
                <a:latin typeface="Tahoma" panose="020B0604030504040204" pitchFamily="34" charset="0"/>
                <a:ea typeface="Tahoma" panose="020B0604030504040204" pitchFamily="34" charset="0"/>
                <a:cs typeface="Tahoma" panose="020B0604030504040204" pitchFamily="34" charset="0"/>
              </a:rPr>
              <a:t>f</a:t>
            </a:r>
            <a:r>
              <a:rPr lang="it-IT" b="0" i="0" dirty="0">
                <a:effectLst/>
                <a:latin typeface="Tahoma" panose="020B0604030504040204" pitchFamily="34" charset="0"/>
                <a:ea typeface="Tahoma" panose="020B0604030504040204" pitchFamily="34" charset="0"/>
                <a:cs typeface="Tahoma" panose="020B0604030504040204" pitchFamily="34" charset="0"/>
              </a:rPr>
              <a:t>ornire benefici ambientali, economici o sociali a livello di comunità ai propri membri e alle aree locali in cui opera, tramite il riconoscimento di </a:t>
            </a:r>
            <a:r>
              <a:rPr lang="it-IT" dirty="0">
                <a:latin typeface="Tahoma" panose="020B0604030504040204" pitchFamily="34" charset="0"/>
                <a:ea typeface="Tahoma" panose="020B0604030504040204" pitchFamily="34" charset="0"/>
                <a:cs typeface="Tahoma" panose="020B0604030504040204" pitchFamily="34" charset="0"/>
              </a:rPr>
              <a:t>corrispettivi economici statali per una durata di 20 anni sull’energia condivisa </a:t>
            </a:r>
          </a:p>
        </p:txBody>
      </p:sp>
    </p:spTree>
    <p:extLst>
      <p:ext uri="{BB962C8B-B14F-4D97-AF65-F5344CB8AC3E}">
        <p14:creationId xmlns:p14="http://schemas.microsoft.com/office/powerpoint/2010/main" val="80497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06A65ED-BA65-59C9-CCF5-468E56748B72}"/>
              </a:ext>
            </a:extLst>
          </p:cNvPr>
          <p:cNvPicPr>
            <a:picLocks noChangeAspect="1"/>
          </p:cNvPicPr>
          <p:nvPr/>
        </p:nvPicPr>
        <p:blipFill rotWithShape="1">
          <a:blip r:embed="rId2">
            <a:alphaModFix/>
          </a:blip>
          <a:srcRect l="43939" r="3210"/>
          <a:stretch/>
        </p:blipFill>
        <p:spPr>
          <a:xfrm>
            <a:off x="6883400" y="0"/>
            <a:ext cx="5308600" cy="6832600"/>
          </a:xfrm>
          <a:prstGeom prst="rect">
            <a:avLst/>
          </a:prstGeom>
          <a:gradFill flip="none" rotWithShape="1">
            <a:gsLst>
              <a:gs pos="31000">
                <a:srgbClr val="006600"/>
              </a:gs>
              <a:gs pos="46000">
                <a:schemeClr val="accent6">
                  <a:lumMod val="95000"/>
                  <a:lumOff val="5000"/>
                </a:schemeClr>
              </a:gs>
              <a:gs pos="100000">
                <a:schemeClr val="accent6">
                  <a:lumMod val="60000"/>
                </a:schemeClr>
              </a:gs>
            </a:gsLst>
            <a:lin ang="13500000" scaled="1"/>
            <a:tileRect/>
          </a:gradFill>
        </p:spPr>
      </p:pic>
      <p:sp>
        <p:nvSpPr>
          <p:cNvPr id="52" name="CasellaDiTesto 51">
            <a:extLst>
              <a:ext uri="{FF2B5EF4-FFF2-40B4-BE49-F238E27FC236}">
                <a16:creationId xmlns:a16="http://schemas.microsoft.com/office/drawing/2014/main" id="{B0728D96-D30E-4DAD-0195-39607F8C837A}"/>
              </a:ext>
            </a:extLst>
          </p:cNvPr>
          <p:cNvSpPr txBox="1"/>
          <p:nvPr/>
        </p:nvSpPr>
        <p:spPr>
          <a:xfrm>
            <a:off x="150960" y="233907"/>
            <a:ext cx="10858500" cy="461665"/>
          </a:xfrm>
          <a:prstGeom prst="rect">
            <a:avLst/>
          </a:prstGeom>
          <a:noFill/>
        </p:spPr>
        <p:txBody>
          <a:bodyPr wrap="square" rtlCol="0">
            <a:spAutoFit/>
          </a:bodyPr>
          <a:lstStyle/>
          <a:p>
            <a:r>
              <a:rPr kumimoji="0" lang="it-IT" sz="2400" b="1" i="0" u="none" strike="noStrike" kern="1200" cap="none" spc="0" normalizeH="0" baseline="0" noProof="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Comunità Energetica Rinnovabile</a:t>
            </a:r>
            <a:r>
              <a:rPr lang="it-IT" sz="2400" b="1">
                <a:solidFill>
                  <a:srgbClr val="006600"/>
                </a:solidFill>
                <a:latin typeface="Tahoma" panose="020B0604030504040204" pitchFamily="34" charset="0"/>
                <a:ea typeface="Tahoma" panose="020B0604030504040204" pitchFamily="34" charset="0"/>
                <a:cs typeface="Tahoma" panose="020B0604030504040204" pitchFamily="34" charset="0"/>
              </a:rPr>
              <a:t>: requisiti per la sua costituzione</a:t>
            </a:r>
            <a:endParaRPr kumimoji="0" lang="it-IT" sz="2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CasellaDiTesto 23">
            <a:extLst>
              <a:ext uri="{FF2B5EF4-FFF2-40B4-BE49-F238E27FC236}">
                <a16:creationId xmlns:a16="http://schemas.microsoft.com/office/drawing/2014/main" id="{AE1E5FB9-1DA6-6E8C-AE6F-3F4CED1662CF}"/>
              </a:ext>
            </a:extLst>
          </p:cNvPr>
          <p:cNvSpPr txBox="1"/>
          <p:nvPr/>
        </p:nvSpPr>
        <p:spPr>
          <a:xfrm>
            <a:off x="-70124" y="306759"/>
            <a:ext cx="11651456" cy="4824911"/>
          </a:xfrm>
          <a:prstGeom prst="rect">
            <a:avLst/>
          </a:prstGeom>
          <a:noFill/>
        </p:spPr>
        <p:txBody>
          <a:bodyPr wrap="square">
            <a:spAutoFit/>
          </a:bodyPr>
          <a:lstStyle/>
          <a:p>
            <a:pPr lvl="0"/>
            <a:endParaRPr lang="it-IT" sz="2800" dirty="0">
              <a:latin typeface="Tahoma" panose="020B0604030504040204" pitchFamily="34" charset="0"/>
              <a:ea typeface="Tahoma" panose="020B0604030504040204" pitchFamily="34" charset="0"/>
              <a:cs typeface="Tahoma" panose="020B0604030504040204" pitchFamily="34" charset="0"/>
            </a:endParaRPr>
          </a:p>
          <a:p>
            <a:pPr lvl="0"/>
            <a:r>
              <a:rPr lang="it-IT" sz="2800" dirty="0">
                <a:latin typeface="Tahoma" panose="020B0604030504040204" pitchFamily="34" charset="0"/>
                <a:ea typeface="Tahoma" panose="020B0604030504040204" pitchFamily="34" charset="0"/>
                <a:cs typeface="Tahoma" panose="020B0604030504040204" pitchFamily="34" charset="0"/>
              </a:rPr>
              <a:t> </a:t>
            </a:r>
            <a:endParaRPr kumimoji="0" lang="it-IT" sz="1100" b="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50000"/>
              </a:lnSpc>
              <a:spcBef>
                <a:spcPts val="0"/>
              </a:spcBef>
              <a:spcAft>
                <a:spcPts val="0"/>
              </a:spcAft>
              <a:buClr>
                <a:srgbClr val="006600"/>
              </a:buClr>
              <a:buSzTx/>
              <a:buFont typeface="Wingdings" panose="05000000000000000000" pitchFamily="2" charset="2"/>
              <a:buChar char="q"/>
              <a:tabLst/>
              <a:defRPr/>
            </a:pPr>
            <a:r>
              <a:rPr kumimoji="0" lang="it-IT" sz="170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Gli associati devono essere connessi alla </a:t>
            </a:r>
            <a:r>
              <a:rPr kumimoji="0" lang="it-IT" sz="17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Cabina primaria  AT/MT </a:t>
            </a:r>
          </a:p>
          <a:p>
            <a:pPr marR="0" lvl="0" algn="l" defTabSz="914400" rtl="0" eaLnBrk="1" fontAlgn="auto" latinLnBrk="0" hangingPunct="1">
              <a:lnSpc>
                <a:spcPct val="150000"/>
              </a:lnSpc>
              <a:spcBef>
                <a:spcPts val="0"/>
              </a:spcBef>
              <a:spcAft>
                <a:spcPts val="0"/>
              </a:spcAft>
              <a:buClr>
                <a:srgbClr val="006600"/>
              </a:buClr>
              <a:buSzTx/>
              <a:tabLst/>
              <a:defRPr/>
            </a:pPr>
            <a:r>
              <a:rPr lang="it-IT" sz="1700" b="1" dirty="0">
                <a:solidFill>
                  <a:srgbClr val="006600"/>
                </a:solidFill>
                <a:latin typeface="Tahoma" panose="020B0604030504040204" pitchFamily="34" charset="0"/>
                <a:ea typeface="Tahoma" panose="020B0604030504040204" pitchFamily="34" charset="0"/>
                <a:cs typeface="Tahoma" panose="020B0604030504040204" pitchFamily="34" charset="0"/>
              </a:rPr>
              <a:t>      </a:t>
            </a:r>
            <a:r>
              <a:rPr kumimoji="0" lang="it-IT" sz="17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presente</a:t>
            </a:r>
            <a:r>
              <a:rPr kumimoji="0" lang="it-IT" sz="17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it-IT" sz="17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sul territorio dove verrà realizzata la C.E.</a:t>
            </a:r>
          </a:p>
          <a:p>
            <a:pPr marR="0" lvl="0" algn="l" defTabSz="914400" rtl="0" eaLnBrk="1" fontAlgn="auto" latinLnBrk="0" hangingPunct="1">
              <a:lnSpc>
                <a:spcPct val="150000"/>
              </a:lnSpc>
              <a:spcBef>
                <a:spcPts val="0"/>
              </a:spcBef>
              <a:spcAft>
                <a:spcPts val="0"/>
              </a:spcAft>
              <a:buClr>
                <a:srgbClr val="006600"/>
              </a:buClr>
              <a:buSzTx/>
              <a:tabLst/>
              <a:defRPr/>
            </a:pPr>
            <a:endParaRPr lang="it-IT" sz="1700" dirty="0">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Clr>
                <a:srgbClr val="006600"/>
              </a:buClr>
              <a:buFont typeface="Wingdings" panose="05000000000000000000" pitchFamily="2" charset="2"/>
              <a:buChar char="q"/>
              <a:defRPr/>
            </a:pPr>
            <a:r>
              <a:rPr lang="it-IT" sz="1700" dirty="0">
                <a:latin typeface="Tahoma" panose="020B0604030504040204" pitchFamily="34" charset="0"/>
                <a:ea typeface="Tahoma" panose="020B0604030504040204" pitchFamily="34" charset="0"/>
                <a:cs typeface="Tahoma" panose="020B0604030504040204" pitchFamily="34" charset="0"/>
              </a:rPr>
              <a:t>Gli impianti di produzione facenti parte della CER devono avere una </a:t>
            </a:r>
          </a:p>
          <a:p>
            <a:pPr>
              <a:lnSpc>
                <a:spcPct val="150000"/>
              </a:lnSpc>
              <a:buClr>
                <a:srgbClr val="006600"/>
              </a:buClr>
              <a:defRPr/>
            </a:pPr>
            <a:r>
              <a:rPr lang="it-IT" sz="1700" dirty="0">
                <a:latin typeface="Tahoma" panose="020B0604030504040204" pitchFamily="34" charset="0"/>
                <a:ea typeface="Tahoma" panose="020B0604030504040204" pitchFamily="34" charset="0"/>
                <a:cs typeface="Tahoma" panose="020B0604030504040204" pitchFamily="34" charset="0"/>
              </a:rPr>
              <a:t>     taglia massima di </a:t>
            </a:r>
            <a:r>
              <a:rPr lang="it-IT" sz="1700" b="1" dirty="0">
                <a:solidFill>
                  <a:srgbClr val="006600"/>
                </a:solidFill>
                <a:latin typeface="Tahoma" panose="020B0604030504040204" pitchFamily="34" charset="0"/>
                <a:ea typeface="Tahoma" panose="020B0604030504040204" pitchFamily="34" charset="0"/>
                <a:cs typeface="Tahoma" panose="020B0604030504040204" pitchFamily="34" charset="0"/>
              </a:rPr>
              <a:t>1 MW.</a:t>
            </a:r>
          </a:p>
          <a:p>
            <a:pPr marL="285750" indent="-285750">
              <a:lnSpc>
                <a:spcPct val="150000"/>
              </a:lnSpc>
              <a:buClr>
                <a:srgbClr val="006600"/>
              </a:buClr>
              <a:buFont typeface="Wingdings" panose="05000000000000000000" pitchFamily="2" charset="2"/>
              <a:buChar char="q"/>
              <a:defRPr/>
            </a:pPr>
            <a:endParaRPr lang="it-IT" sz="1700" b="1" dirty="0">
              <a:solidFill>
                <a:srgbClr val="006600"/>
              </a:solidFill>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50000"/>
              </a:lnSpc>
              <a:spcBef>
                <a:spcPts val="0"/>
              </a:spcBef>
              <a:spcAft>
                <a:spcPts val="0"/>
              </a:spcAft>
              <a:buClr>
                <a:srgbClr val="006600"/>
              </a:buClr>
              <a:buSzTx/>
              <a:buFont typeface="Wingdings" panose="05000000000000000000" pitchFamily="2" charset="2"/>
              <a:buChar char="q"/>
              <a:tabLst/>
              <a:defRPr/>
            </a:pPr>
            <a:r>
              <a:rPr kumimoji="0" lang="it-IT" sz="17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NON possono aderire alla Comunità Energetica le aziende </a:t>
            </a:r>
          </a:p>
          <a:p>
            <a:pPr marR="0" lvl="0" algn="l" defTabSz="914400" rtl="0" eaLnBrk="1" fontAlgn="auto" latinLnBrk="0" hangingPunct="1">
              <a:lnSpc>
                <a:spcPct val="150000"/>
              </a:lnSpc>
              <a:spcBef>
                <a:spcPts val="0"/>
              </a:spcBef>
              <a:spcAft>
                <a:spcPts val="0"/>
              </a:spcAft>
              <a:buClr>
                <a:srgbClr val="006600"/>
              </a:buClr>
              <a:buSzTx/>
              <a:tabLst/>
              <a:defRPr/>
            </a:pPr>
            <a:r>
              <a:rPr kumimoji="0" lang="it-IT" sz="17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it-IT" sz="170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che </a:t>
            </a:r>
            <a:r>
              <a:rPr kumimoji="0" lang="it-IT" sz="17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operano come attività principale nel settore energetico.</a:t>
            </a:r>
          </a:p>
          <a:p>
            <a:pPr marR="0" lvl="0" algn="l" defTabSz="914400" rtl="0" eaLnBrk="1" fontAlgn="auto" latinLnBrk="0" hangingPunct="1">
              <a:lnSpc>
                <a:spcPct val="150000"/>
              </a:lnSpc>
              <a:spcBef>
                <a:spcPts val="0"/>
              </a:spcBef>
              <a:spcAft>
                <a:spcPts val="0"/>
              </a:spcAft>
              <a:buClr>
                <a:srgbClr val="006600"/>
              </a:buClr>
              <a:buSzTx/>
              <a:tabLst/>
              <a:defRPr/>
            </a:pPr>
            <a:endParaRPr kumimoji="0" lang="it-IT" sz="1700" b="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50000"/>
              </a:lnSpc>
              <a:spcBef>
                <a:spcPts val="0"/>
              </a:spcBef>
              <a:spcAft>
                <a:spcPts val="0"/>
              </a:spcAft>
              <a:buClr>
                <a:srgbClr val="006600"/>
              </a:buClr>
              <a:buSzTx/>
              <a:buFont typeface="Wingdings" panose="05000000000000000000" pitchFamily="2" charset="2"/>
              <a:buChar char="q"/>
              <a:tabLst/>
              <a:defRPr/>
            </a:pPr>
            <a:r>
              <a:rPr kumimoji="0" lang="it-IT" sz="17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NON </a:t>
            </a:r>
            <a:r>
              <a:rPr lang="it-IT" sz="1700" b="1" dirty="0">
                <a:solidFill>
                  <a:srgbClr val="006600"/>
                </a:solidFill>
                <a:latin typeface="Tahoma" panose="020B0604030504040204" pitchFamily="34" charset="0"/>
                <a:ea typeface="Tahoma" panose="020B0604030504040204" pitchFamily="34" charset="0"/>
                <a:cs typeface="Tahoma" panose="020B0604030504040204" pitchFamily="34" charset="0"/>
              </a:rPr>
              <a:t>possono </a:t>
            </a:r>
            <a:r>
              <a:rPr lang="it-IT" sz="1700" dirty="0">
                <a:latin typeface="Tahoma" panose="020B0604030504040204" pitchFamily="34" charset="0"/>
                <a:ea typeface="Tahoma" panose="020B0604030504040204" pitchFamily="34" charset="0"/>
                <a:cs typeface="Tahoma" panose="020B0604030504040204" pitchFamily="34" charset="0"/>
              </a:rPr>
              <a:t>aderire alla CER </a:t>
            </a:r>
            <a:r>
              <a:rPr lang="it-IT" sz="1700" b="1" dirty="0">
                <a:solidFill>
                  <a:srgbClr val="006600"/>
                </a:solidFill>
                <a:latin typeface="Tahoma" panose="020B0604030504040204" pitchFamily="34" charset="0"/>
                <a:ea typeface="Tahoma" panose="020B0604030504040204" pitchFamily="34" charset="0"/>
                <a:cs typeface="Tahoma" panose="020B0604030504040204" pitchFamily="34" charset="0"/>
              </a:rPr>
              <a:t>impianti già incentivati</a:t>
            </a:r>
            <a:endParaRPr kumimoji="0" lang="it-IT" sz="17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8349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CF4C78-F0FC-4292-8CDE-589C0409743C}"/>
              </a:ext>
            </a:extLst>
          </p:cNvPr>
          <p:cNvSpPr txBox="1"/>
          <p:nvPr/>
        </p:nvSpPr>
        <p:spPr>
          <a:xfrm>
            <a:off x="144106" y="1828557"/>
            <a:ext cx="11700588" cy="32162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006600"/>
                </a:solidFill>
                <a:effectLst/>
                <a:uLnTx/>
                <a:uFillTx/>
                <a:latin typeface="Calibri" panose="020F0502020204030204"/>
                <a:ea typeface="+mn-ea"/>
                <a:cs typeface="+mn-cs"/>
              </a:rPr>
              <a:t> </a:t>
            </a:r>
            <a:endParaRPr lang="it-IT" sz="1300" dirty="0">
              <a:solidFill>
                <a:prstClr val="black"/>
              </a:solidFill>
              <a:latin typeface="Calibri" panose="020F0502020204030204"/>
            </a:endParaRPr>
          </a:p>
          <a:p>
            <a:pPr marL="285750" indent="-285750">
              <a:buFont typeface="Wingdings" panose="05000000000000000000" pitchFamily="2" charset="2"/>
              <a:buChar char="q"/>
              <a:defRPr/>
            </a:pPr>
            <a:r>
              <a:rPr lang="it-IT"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Socio consumatore:</a:t>
            </a:r>
            <a:r>
              <a:rPr lang="it-IT"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it-IT" dirty="0">
                <a:latin typeface="Tahoma" panose="020B0604030504040204" pitchFamily="34" charset="0"/>
                <a:ea typeface="Tahoma" panose="020B0604030504040204" pitchFamily="34" charset="0"/>
                <a:cs typeface="Tahoma" panose="020B0604030504040204" pitchFamily="34" charset="0"/>
              </a:rPr>
              <a:t>riceve una quota parte degli incentivi semplicemente mettendo a disposizione i propri consumi, inoltre non ha alcun tipo di onere.</a:t>
            </a:r>
          </a:p>
          <a:p>
            <a:pPr marL="285750" indent="-285750">
              <a:buFont typeface="Wingdings" panose="05000000000000000000" pitchFamily="2" charset="2"/>
              <a:buChar char="q"/>
              <a:defRPr/>
            </a:pPr>
            <a:endParaRPr lang="it-IT"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defRPr/>
            </a:pPr>
            <a:endParaRPr lang="it-IT"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defRPr/>
            </a:pPr>
            <a:r>
              <a:rPr lang="it-IT"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Socio produttore</a:t>
            </a:r>
            <a:r>
              <a:rPr lang="it-IT" b="1" dirty="0">
                <a:latin typeface="Tahoma" panose="020B0604030504040204" pitchFamily="34" charset="0"/>
                <a:ea typeface="Tahoma" panose="020B0604030504040204" pitchFamily="34" charset="0"/>
                <a:cs typeface="Tahoma" panose="020B0604030504040204" pitchFamily="34" charset="0"/>
              </a:rPr>
              <a:t>:</a:t>
            </a:r>
            <a:r>
              <a:rPr lang="it-IT" dirty="0">
                <a:latin typeface="Tahoma" panose="020B0604030504040204" pitchFamily="34" charset="0"/>
                <a:ea typeface="Tahoma" panose="020B0604030504040204" pitchFamily="34" charset="0"/>
                <a:cs typeface="Tahoma" panose="020B0604030504040204" pitchFamily="34" charset="0"/>
              </a:rPr>
              <a:t> riceve una parte degli incentivi destinati alla CER. </a:t>
            </a:r>
            <a:r>
              <a:rPr lang="it-IT" b="1" dirty="0">
                <a:latin typeface="Tahoma" panose="020B0604030504040204" pitchFamily="34" charset="0"/>
                <a:ea typeface="Tahoma" panose="020B0604030504040204" pitchFamily="34" charset="0"/>
                <a:cs typeface="Tahoma" panose="020B0604030504040204" pitchFamily="34" charset="0"/>
              </a:rPr>
              <a:t> </a:t>
            </a:r>
          </a:p>
          <a:p>
            <a:pPr marL="285750" indent="-285750">
              <a:buFont typeface="Wingdings" panose="05000000000000000000" pitchFamily="2" charset="2"/>
              <a:buChar char="q"/>
              <a:defRPr/>
            </a:pPr>
            <a:endParaRPr lang="it-IT"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defRPr/>
            </a:pPr>
            <a:endParaRPr lang="it-IT"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q"/>
              <a:defRPr/>
            </a:pPr>
            <a:r>
              <a:rPr lang="it-IT"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Socio produttore/consumatore (</a:t>
            </a:r>
            <a:r>
              <a:rPr lang="it-IT" b="1"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prosumer</a:t>
            </a:r>
            <a:r>
              <a:rPr lang="it-IT"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r>
              <a:rPr lang="it-IT" dirty="0">
                <a:latin typeface="Tahoma" panose="020B0604030504040204" pitchFamily="34" charset="0"/>
                <a:ea typeface="Tahoma" panose="020B0604030504040204" pitchFamily="34" charset="0"/>
                <a:cs typeface="Tahoma" panose="020B0604030504040204" pitchFamily="34" charset="0"/>
              </a:rPr>
              <a:t>beneficia di entrambi i vantaggi</a:t>
            </a:r>
            <a:r>
              <a:rPr lang="it-IT" sz="1600" dirty="0">
                <a:latin typeface="Tahoma" panose="020B0604030504040204" pitchFamily="34" charset="0"/>
                <a:ea typeface="Tahoma" panose="020B0604030504040204" pitchFamily="34" charset="0"/>
                <a:cs typeface="Tahoma" panose="020B0604030504040204" pitchFamily="34" charset="0"/>
              </a:rPr>
              <a:t>.</a:t>
            </a:r>
          </a:p>
          <a:p>
            <a:pPr>
              <a:defRPr/>
            </a:pPr>
            <a:endParaRPr lang="it-IT" b="1" dirty="0">
              <a:latin typeface="Tahoma" panose="020B0604030504040204" pitchFamily="34" charset="0"/>
              <a:ea typeface="Tahoma" panose="020B0604030504040204" pitchFamily="34" charset="0"/>
              <a:cs typeface="Tahoma" panose="020B0604030504040204" pitchFamily="34" charset="0"/>
            </a:endParaRPr>
          </a:p>
          <a:p>
            <a:pPr>
              <a:defRPr/>
            </a:pPr>
            <a:endParaRPr lang="it-IT" sz="1400" b="1"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dirty="0">
              <a:latin typeface="Tahoma" panose="020B0604030504040204" pitchFamily="34" charset="0"/>
              <a:ea typeface="Tahoma" panose="020B0604030504040204" pitchFamily="34" charset="0"/>
              <a:cs typeface="Tahoma" panose="020B0604030504040204" pitchFamily="34" charset="0"/>
            </a:endParaRPr>
          </a:p>
        </p:txBody>
      </p:sp>
      <p:sp>
        <p:nvSpPr>
          <p:cNvPr id="2" name="CasellaDiTesto 1">
            <a:extLst>
              <a:ext uri="{FF2B5EF4-FFF2-40B4-BE49-F238E27FC236}">
                <a16:creationId xmlns:a16="http://schemas.microsoft.com/office/drawing/2014/main" id="{B95E49F2-B2F2-FEF6-906F-9E3AE0A17B67}"/>
              </a:ext>
            </a:extLst>
          </p:cNvPr>
          <p:cNvSpPr txBox="1"/>
          <p:nvPr/>
        </p:nvSpPr>
        <p:spPr>
          <a:xfrm>
            <a:off x="0" y="131869"/>
            <a:ext cx="13124870" cy="830997"/>
          </a:xfrm>
          <a:prstGeom prst="rect">
            <a:avLst/>
          </a:prstGeom>
          <a:noFill/>
        </p:spPr>
        <p:txBody>
          <a:bodyPr wrap="square" rtlCol="0">
            <a:spAutoFit/>
          </a:bodyPr>
          <a:lstStyle/>
          <a:p>
            <a:r>
              <a:rPr kumimoji="0" lang="it-IT" sz="2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Definizione di socio consumatore, produttore, produttore/consumatore  </a:t>
            </a:r>
          </a:p>
          <a:p>
            <a:pPr algn="ctr"/>
            <a:endParaRPr kumimoji="0" lang="it-IT" sz="2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CasellaDiTesto 2">
            <a:extLst>
              <a:ext uri="{FF2B5EF4-FFF2-40B4-BE49-F238E27FC236}">
                <a16:creationId xmlns:a16="http://schemas.microsoft.com/office/drawing/2014/main" id="{5689B106-C86E-D15D-2929-0E0EF9EC1A09}"/>
              </a:ext>
            </a:extLst>
          </p:cNvPr>
          <p:cNvSpPr txBox="1"/>
          <p:nvPr/>
        </p:nvSpPr>
        <p:spPr>
          <a:xfrm>
            <a:off x="0" y="755530"/>
            <a:ext cx="12241858" cy="9848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latin typeface="Tahoma" panose="020B0604030504040204" pitchFamily="34" charset="0"/>
                <a:ea typeface="Tahoma" panose="020B0604030504040204" pitchFamily="34" charset="0"/>
                <a:cs typeface="Tahoma" panose="020B0604030504040204" pitchFamily="34" charset="0"/>
              </a:rPr>
              <a:t>Le persone </a:t>
            </a:r>
            <a:r>
              <a:rPr lang="it-IT" sz="2000" dirty="0" err="1">
                <a:latin typeface="Tahoma" panose="020B0604030504040204" pitchFamily="34" charset="0"/>
                <a:ea typeface="Tahoma" panose="020B0604030504040204" pitchFamily="34" charset="0"/>
                <a:cs typeface="Tahoma" panose="020B0604030504040204" pitchFamily="34" charset="0"/>
              </a:rPr>
              <a:t>fisiche,le</a:t>
            </a:r>
            <a:r>
              <a:rPr lang="it-IT" sz="2000" dirty="0">
                <a:latin typeface="Tahoma" panose="020B0604030504040204" pitchFamily="34" charset="0"/>
                <a:ea typeface="Tahoma" panose="020B0604030504040204" pitchFamily="34" charset="0"/>
                <a:cs typeface="Tahoma" panose="020B0604030504040204" pitchFamily="34" charset="0"/>
              </a:rPr>
              <a:t> piccole medie imprese (PMI), enti territoriali o autorità locali possono entrare a far parte di una CER in qualità di:  </a:t>
            </a:r>
            <a:r>
              <a:rPr lang="it-IT" sz="20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socio consumatore, socio produttore,</a:t>
            </a:r>
            <a:r>
              <a:rPr lang="it-IT" sz="2000" dirty="0">
                <a:latin typeface="Tahoma" panose="020B0604030504040204" pitchFamily="34" charset="0"/>
                <a:ea typeface="Tahoma" panose="020B0604030504040204" pitchFamily="34" charset="0"/>
                <a:cs typeface="Tahoma" panose="020B0604030504040204" pitchFamily="34" charset="0"/>
              </a:rPr>
              <a:t>  </a:t>
            </a:r>
            <a:r>
              <a:rPr lang="it-IT" sz="20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socio produttore e consumatore </a:t>
            </a:r>
            <a:endParaRPr lang="it-IT" sz="20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dirty="0"/>
          </a:p>
        </p:txBody>
      </p:sp>
      <p:pic>
        <p:nvPicPr>
          <p:cNvPr id="8" name="Picture 2">
            <a:extLst>
              <a:ext uri="{FF2B5EF4-FFF2-40B4-BE49-F238E27FC236}">
                <a16:creationId xmlns:a16="http://schemas.microsoft.com/office/drawing/2014/main" id="{85A5FDB4-724C-D39F-12A9-06405B37B18A}"/>
              </a:ext>
            </a:extLst>
          </p:cNvPr>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2371807" y="4674589"/>
            <a:ext cx="6862459" cy="1792817"/>
          </a:xfrm>
          <a:prstGeom prst="rect">
            <a:avLst/>
          </a:prstGeom>
        </p:spPr>
      </p:pic>
    </p:spTree>
    <p:extLst>
      <p:ext uri="{BB962C8B-B14F-4D97-AF65-F5344CB8AC3E}">
        <p14:creationId xmlns:p14="http://schemas.microsoft.com/office/powerpoint/2010/main" val="133502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14A50015-1210-10A2-B81C-E85D742139E5}"/>
              </a:ext>
            </a:extLst>
          </p:cNvPr>
          <p:cNvSpPr txBox="1"/>
          <p:nvPr/>
        </p:nvSpPr>
        <p:spPr>
          <a:xfrm>
            <a:off x="0" y="159578"/>
            <a:ext cx="8068153" cy="461665"/>
          </a:xfrm>
          <a:prstGeom prst="rect">
            <a:avLst/>
          </a:prstGeom>
          <a:noFill/>
        </p:spPr>
        <p:txBody>
          <a:bodyPr wrap="square" rtlCol="0">
            <a:spAutoFit/>
          </a:bodyPr>
          <a:lstStyle/>
          <a:p>
            <a:r>
              <a:rPr kumimoji="0" lang="it-IT" sz="2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Comunità Energetica Rinnovabile</a:t>
            </a:r>
            <a:r>
              <a:rPr lang="it-IT" sz="2400" b="1" dirty="0">
                <a:solidFill>
                  <a:srgbClr val="006600"/>
                </a:solidFill>
                <a:latin typeface="Tahoma" panose="020B0604030504040204" pitchFamily="34" charset="0"/>
                <a:ea typeface="Tahoma" panose="020B0604030504040204" pitchFamily="34" charset="0"/>
                <a:cs typeface="Tahoma" panose="020B0604030504040204" pitchFamily="34" charset="0"/>
              </a:rPr>
              <a:t>: benefici</a:t>
            </a:r>
            <a:endParaRPr kumimoji="0" lang="it-IT" sz="2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Figura a mano libera: forma 7">
            <a:extLst>
              <a:ext uri="{FF2B5EF4-FFF2-40B4-BE49-F238E27FC236}">
                <a16:creationId xmlns:a16="http://schemas.microsoft.com/office/drawing/2014/main" id="{282A9867-9F52-7BD3-30CF-F61B63D35AFC}"/>
              </a:ext>
            </a:extLst>
          </p:cNvPr>
          <p:cNvSpPr/>
          <p:nvPr/>
        </p:nvSpPr>
        <p:spPr>
          <a:xfrm>
            <a:off x="1792274" y="3129860"/>
            <a:ext cx="9166191" cy="1218018"/>
          </a:xfrm>
          <a:custGeom>
            <a:avLst/>
            <a:gdLst>
              <a:gd name="connsiteX0" fmla="*/ 0 w 9166191"/>
              <a:gd name="connsiteY0" fmla="*/ 0 h 1218018"/>
              <a:gd name="connsiteX1" fmla="*/ 9166191 w 9166191"/>
              <a:gd name="connsiteY1" fmla="*/ 0 h 1218018"/>
              <a:gd name="connsiteX2" fmla="*/ 9166191 w 9166191"/>
              <a:gd name="connsiteY2" fmla="*/ 1218018 h 1218018"/>
              <a:gd name="connsiteX3" fmla="*/ 0 w 9166191"/>
              <a:gd name="connsiteY3" fmla="*/ 1218018 h 1218018"/>
              <a:gd name="connsiteX4" fmla="*/ 0 w 9166191"/>
              <a:gd name="connsiteY4" fmla="*/ 0 h 1218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6191" h="1218018">
                <a:moveTo>
                  <a:pt x="0" y="0"/>
                </a:moveTo>
                <a:lnTo>
                  <a:pt x="9166191" y="0"/>
                </a:lnTo>
                <a:lnTo>
                  <a:pt x="9166191" y="1218018"/>
                </a:lnTo>
                <a:lnTo>
                  <a:pt x="0" y="121801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66802" tIns="35560" rIns="35560" bIns="35560" numCol="1" spcCol="1270" anchor="ctr" anchorCtr="0">
            <a:noAutofit/>
          </a:bodyPr>
          <a:lstStyle/>
          <a:p>
            <a:pPr marL="0" lvl="0" indent="0" algn="l" defTabSz="622300">
              <a:lnSpc>
                <a:spcPct val="90000"/>
              </a:lnSpc>
              <a:spcBef>
                <a:spcPct val="0"/>
              </a:spcBef>
              <a:spcAft>
                <a:spcPct val="35000"/>
              </a:spcAft>
              <a:buNone/>
            </a:pPr>
            <a:r>
              <a:rPr lang="en-US" sz="2800" b="1" kern="1200"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Benefici</a:t>
            </a:r>
            <a:r>
              <a:rPr lang="en-US" sz="2800" b="1" kern="1200" dirty="0">
                <a:latin typeface="Tahoma" panose="020B0604030504040204" pitchFamily="34" charset="0"/>
                <a:ea typeface="Tahoma" panose="020B0604030504040204" pitchFamily="34" charset="0"/>
                <a:cs typeface="Tahoma" panose="020B0604030504040204" pitchFamily="34" charset="0"/>
              </a:rPr>
              <a:t> </a:t>
            </a:r>
            <a:r>
              <a:rPr lang="en-US" sz="2800" b="1" kern="1200" dirty="0" err="1">
                <a:latin typeface="Tahoma" panose="020B0604030504040204" pitchFamily="34" charset="0"/>
                <a:ea typeface="Tahoma" panose="020B0604030504040204" pitchFamily="34" charset="0"/>
                <a:cs typeface="Tahoma" panose="020B0604030504040204" pitchFamily="34" charset="0"/>
              </a:rPr>
              <a:t>ambientali</a:t>
            </a:r>
            <a:endParaRPr lang="en-US" sz="1400" b="0" kern="1200" dirty="0">
              <a:latin typeface="Tahoma" panose="020B0604030504040204" pitchFamily="34" charset="0"/>
              <a:ea typeface="Tahoma" panose="020B0604030504040204" pitchFamily="34" charset="0"/>
              <a:cs typeface="Tahoma" panose="020B0604030504040204" pitchFamily="34" charset="0"/>
            </a:endParaRPr>
          </a:p>
        </p:txBody>
      </p:sp>
      <p:sp>
        <p:nvSpPr>
          <p:cNvPr id="14" name="Figura a mano libera: forma 13">
            <a:extLst>
              <a:ext uri="{FF2B5EF4-FFF2-40B4-BE49-F238E27FC236}">
                <a16:creationId xmlns:a16="http://schemas.microsoft.com/office/drawing/2014/main" id="{466D5BAA-67CB-8265-5D52-41F8FEDAF12B}"/>
              </a:ext>
            </a:extLst>
          </p:cNvPr>
          <p:cNvSpPr/>
          <p:nvPr/>
        </p:nvSpPr>
        <p:spPr>
          <a:xfrm>
            <a:off x="1396823" y="1283502"/>
            <a:ext cx="9561554" cy="1218018"/>
          </a:xfrm>
          <a:custGeom>
            <a:avLst/>
            <a:gdLst>
              <a:gd name="connsiteX0" fmla="*/ 0 w 8723442"/>
              <a:gd name="connsiteY0" fmla="*/ 0 h 1218018"/>
              <a:gd name="connsiteX1" fmla="*/ 8723442 w 8723442"/>
              <a:gd name="connsiteY1" fmla="*/ 0 h 1218018"/>
              <a:gd name="connsiteX2" fmla="*/ 8723442 w 8723442"/>
              <a:gd name="connsiteY2" fmla="*/ 1218018 h 1218018"/>
              <a:gd name="connsiteX3" fmla="*/ 0 w 8723442"/>
              <a:gd name="connsiteY3" fmla="*/ 1218018 h 1218018"/>
              <a:gd name="connsiteX4" fmla="*/ 0 w 8723442"/>
              <a:gd name="connsiteY4" fmla="*/ 0 h 1218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442" h="1218018">
                <a:moveTo>
                  <a:pt x="0" y="0"/>
                </a:moveTo>
                <a:lnTo>
                  <a:pt x="8723442" y="0"/>
                </a:lnTo>
                <a:lnTo>
                  <a:pt x="8723442" y="1218018"/>
                </a:lnTo>
                <a:lnTo>
                  <a:pt x="0" y="121801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66802" tIns="35560" rIns="35560" bIns="35560" numCol="1" spcCol="1270" anchor="ctr" anchorCtr="0">
            <a:noAutofit/>
          </a:bodyPr>
          <a:lstStyle/>
          <a:p>
            <a:pPr marL="0" lvl="0" indent="0" defTabSz="622300">
              <a:lnSpc>
                <a:spcPct val="90000"/>
              </a:lnSpc>
              <a:spcBef>
                <a:spcPct val="0"/>
              </a:spcBef>
              <a:spcAft>
                <a:spcPct val="35000"/>
              </a:spcAft>
              <a:buNone/>
            </a:pPr>
            <a:r>
              <a:rPr lang="it-IT" sz="2800" b="1" dirty="0">
                <a:latin typeface="Tahoma" panose="020B0604030504040204" pitchFamily="34" charset="0"/>
                <a:ea typeface="Tahoma" panose="020B0604030504040204" pitchFamily="34" charset="0"/>
                <a:cs typeface="Tahoma" panose="020B0604030504040204" pitchFamily="34" charset="0"/>
              </a:rPr>
              <a:t>Benefici</a:t>
            </a:r>
            <a:r>
              <a:rPr lang="it-IT" sz="2800" b="1" kern="1200" dirty="0">
                <a:latin typeface="Tahoma" panose="020B0604030504040204" pitchFamily="34" charset="0"/>
                <a:ea typeface="Tahoma" panose="020B0604030504040204" pitchFamily="34" charset="0"/>
                <a:cs typeface="Tahoma" panose="020B0604030504040204" pitchFamily="34" charset="0"/>
              </a:rPr>
              <a:t> economici</a:t>
            </a:r>
            <a:r>
              <a:rPr lang="it-IT" sz="1400" kern="1200" dirty="0">
                <a:latin typeface="Tahoma" panose="020B0604030504040204" pitchFamily="34" charset="0"/>
                <a:ea typeface="Tahoma" panose="020B0604030504040204" pitchFamily="34" charset="0"/>
                <a:cs typeface="Tahoma" panose="020B0604030504040204" pitchFamily="34" charset="0"/>
              </a:rPr>
              <a:t>. </a:t>
            </a:r>
            <a:endParaRPr lang="en-US" sz="1400" kern="1200" dirty="0">
              <a:latin typeface="Tahoma" panose="020B0604030504040204" pitchFamily="34" charset="0"/>
              <a:ea typeface="Tahoma" panose="020B0604030504040204" pitchFamily="34" charset="0"/>
              <a:cs typeface="Tahoma" panose="020B0604030504040204" pitchFamily="34" charset="0"/>
            </a:endParaRPr>
          </a:p>
        </p:txBody>
      </p:sp>
      <p:sp>
        <p:nvSpPr>
          <p:cNvPr id="16" name="Figura a mano libera: forma 15">
            <a:extLst>
              <a:ext uri="{FF2B5EF4-FFF2-40B4-BE49-F238E27FC236}">
                <a16:creationId xmlns:a16="http://schemas.microsoft.com/office/drawing/2014/main" id="{FDED29EF-1C9A-2761-B7A2-42C75B01C062}"/>
              </a:ext>
            </a:extLst>
          </p:cNvPr>
          <p:cNvSpPr/>
          <p:nvPr/>
        </p:nvSpPr>
        <p:spPr>
          <a:xfrm>
            <a:off x="1373174" y="4946644"/>
            <a:ext cx="9585203" cy="1218018"/>
          </a:xfrm>
          <a:custGeom>
            <a:avLst/>
            <a:gdLst>
              <a:gd name="connsiteX0" fmla="*/ 0 w 9166191"/>
              <a:gd name="connsiteY0" fmla="*/ 0 h 1218018"/>
              <a:gd name="connsiteX1" fmla="*/ 9166191 w 9166191"/>
              <a:gd name="connsiteY1" fmla="*/ 0 h 1218018"/>
              <a:gd name="connsiteX2" fmla="*/ 9166191 w 9166191"/>
              <a:gd name="connsiteY2" fmla="*/ 1218018 h 1218018"/>
              <a:gd name="connsiteX3" fmla="*/ 0 w 9166191"/>
              <a:gd name="connsiteY3" fmla="*/ 1218018 h 1218018"/>
              <a:gd name="connsiteX4" fmla="*/ 0 w 9166191"/>
              <a:gd name="connsiteY4" fmla="*/ 0 h 1218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6191" h="1218018">
                <a:moveTo>
                  <a:pt x="0" y="0"/>
                </a:moveTo>
                <a:lnTo>
                  <a:pt x="9166191" y="0"/>
                </a:lnTo>
                <a:lnTo>
                  <a:pt x="9166191" y="1218018"/>
                </a:lnTo>
                <a:lnTo>
                  <a:pt x="0" y="1218018"/>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66802" tIns="35560" rIns="35560" bIns="35560" numCol="1" spcCol="1270" anchor="ctr" anchorCtr="0">
            <a:noAutofit/>
          </a:bodyPr>
          <a:lstStyle/>
          <a:p>
            <a:pPr marL="0" lvl="0" indent="0" algn="l" defTabSz="622300">
              <a:lnSpc>
                <a:spcPct val="90000"/>
              </a:lnSpc>
              <a:spcBef>
                <a:spcPct val="0"/>
              </a:spcBef>
              <a:spcAft>
                <a:spcPct val="35000"/>
              </a:spcAft>
              <a:buNone/>
            </a:pPr>
            <a:r>
              <a:rPr lang="it-IT" sz="2800" b="1" kern="1200" dirty="0">
                <a:latin typeface="Tahoma" panose="020B0604030504040204" pitchFamily="34" charset="0"/>
                <a:ea typeface="Tahoma" panose="020B0604030504040204" pitchFamily="34" charset="0"/>
                <a:cs typeface="Tahoma" panose="020B0604030504040204" pitchFamily="34" charset="0"/>
              </a:rPr>
              <a:t> </a:t>
            </a:r>
            <a:r>
              <a:rPr lang="it-IT" sz="2800" b="1" dirty="0">
                <a:latin typeface="Tahoma" panose="020B0604030504040204" pitchFamily="34" charset="0"/>
                <a:ea typeface="Tahoma" panose="020B0604030504040204" pitchFamily="34" charset="0"/>
                <a:cs typeface="Tahoma" panose="020B0604030504040204" pitchFamily="34" charset="0"/>
              </a:rPr>
              <a:t>Benefici</a:t>
            </a:r>
            <a:r>
              <a:rPr lang="it-IT" sz="2800" b="1" kern="1200" dirty="0">
                <a:latin typeface="Tahoma" panose="020B0604030504040204" pitchFamily="34" charset="0"/>
                <a:ea typeface="Tahoma" panose="020B0604030504040204" pitchFamily="34" charset="0"/>
                <a:cs typeface="Tahoma" panose="020B0604030504040204" pitchFamily="34" charset="0"/>
              </a:rPr>
              <a:t> sociali e inclusività</a:t>
            </a:r>
            <a:endParaRPr lang="en-US" sz="1400" b="0" kern="1200" dirty="0">
              <a:latin typeface="Tahoma" panose="020B0604030504040204" pitchFamily="34" charset="0"/>
              <a:ea typeface="Tahoma" panose="020B0604030504040204" pitchFamily="34" charset="0"/>
              <a:cs typeface="Tahoma" panose="020B0604030504040204" pitchFamily="34" charset="0"/>
            </a:endParaRPr>
          </a:p>
        </p:txBody>
      </p:sp>
      <p:sp>
        <p:nvSpPr>
          <p:cNvPr id="5" name="Rettangolo 4">
            <a:extLst>
              <a:ext uri="{FF2B5EF4-FFF2-40B4-BE49-F238E27FC236}">
                <a16:creationId xmlns:a16="http://schemas.microsoft.com/office/drawing/2014/main" id="{39B14595-4E04-12A2-3360-93DD29EABA5B}"/>
              </a:ext>
            </a:extLst>
          </p:cNvPr>
          <p:cNvSpPr/>
          <p:nvPr/>
        </p:nvSpPr>
        <p:spPr>
          <a:xfrm>
            <a:off x="681951" y="683580"/>
            <a:ext cx="10095540" cy="6090092"/>
          </a:xfrm>
          <a:prstGeom prst="rect">
            <a:avLst/>
          </a:prstGeom>
          <a:noFill/>
        </p:spPr>
      </p:sp>
      <p:sp>
        <p:nvSpPr>
          <p:cNvPr id="7" name="Arco a tutto sesto 6">
            <a:extLst>
              <a:ext uri="{FF2B5EF4-FFF2-40B4-BE49-F238E27FC236}">
                <a16:creationId xmlns:a16="http://schemas.microsoft.com/office/drawing/2014/main" id="{3CB3C0FA-D22C-F7E3-CC9C-E5F8945D476C}"/>
              </a:ext>
            </a:extLst>
          </p:cNvPr>
          <p:cNvSpPr/>
          <p:nvPr/>
        </p:nvSpPr>
        <p:spPr>
          <a:xfrm>
            <a:off x="-6201525" y="-369315"/>
            <a:ext cx="8195883" cy="8195883"/>
          </a:xfrm>
          <a:prstGeom prst="blockArc">
            <a:avLst>
              <a:gd name="adj1" fmla="val 18900000"/>
              <a:gd name="adj2" fmla="val 2700000"/>
              <a:gd name="adj3" fmla="val 264"/>
            </a:avLst>
          </a:prstGeom>
        </p:spPr>
        <p:style>
          <a:lnRef idx="2">
            <a:schemeClr val="accent6">
              <a:shade val="60000"/>
              <a:hueOff val="0"/>
              <a:satOff val="0"/>
              <a:lumOff val="0"/>
              <a:alphaOff val="0"/>
            </a:schemeClr>
          </a:lnRef>
          <a:fillRef idx="0">
            <a:schemeClr val="accent6">
              <a:hueOff val="0"/>
              <a:satOff val="0"/>
              <a:lumOff val="0"/>
              <a:alphaOff val="0"/>
            </a:schemeClr>
          </a:fillRef>
          <a:effectRef idx="0">
            <a:schemeClr val="accent6">
              <a:hueOff val="0"/>
              <a:satOff val="0"/>
              <a:lumOff val="0"/>
              <a:alphaOff val="0"/>
            </a:schemeClr>
          </a:effectRef>
          <a:fontRef idx="minor">
            <a:schemeClr val="tx1">
              <a:hueOff val="0"/>
              <a:satOff val="0"/>
              <a:lumOff val="0"/>
              <a:alphaOff val="0"/>
            </a:schemeClr>
          </a:fontRef>
        </p:style>
      </p:sp>
      <p:sp>
        <p:nvSpPr>
          <p:cNvPr id="13" name="Ovale 12">
            <a:extLst>
              <a:ext uri="{FF2B5EF4-FFF2-40B4-BE49-F238E27FC236}">
                <a16:creationId xmlns:a16="http://schemas.microsoft.com/office/drawing/2014/main" id="{DD5049A7-092C-8DBA-73CF-CBB2571606FF}"/>
              </a:ext>
            </a:extLst>
          </p:cNvPr>
          <p:cNvSpPr/>
          <p:nvPr/>
        </p:nvSpPr>
        <p:spPr>
          <a:xfrm>
            <a:off x="765994" y="1140336"/>
            <a:ext cx="1522523" cy="1522523"/>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Ovale 14">
            <a:extLst>
              <a:ext uri="{FF2B5EF4-FFF2-40B4-BE49-F238E27FC236}">
                <a16:creationId xmlns:a16="http://schemas.microsoft.com/office/drawing/2014/main" id="{138FE1B7-9541-6D5B-A09C-7037B9ADF80E}"/>
              </a:ext>
            </a:extLst>
          </p:cNvPr>
          <p:cNvSpPr/>
          <p:nvPr/>
        </p:nvSpPr>
        <p:spPr>
          <a:xfrm>
            <a:off x="1208743" y="2967364"/>
            <a:ext cx="1522523" cy="1522523"/>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Ovale 16">
            <a:extLst>
              <a:ext uri="{FF2B5EF4-FFF2-40B4-BE49-F238E27FC236}">
                <a16:creationId xmlns:a16="http://schemas.microsoft.com/office/drawing/2014/main" id="{EDC7C8F2-0BA6-85CD-444A-879EDE33DE25}"/>
              </a:ext>
            </a:extLst>
          </p:cNvPr>
          <p:cNvSpPr/>
          <p:nvPr/>
        </p:nvSpPr>
        <p:spPr>
          <a:xfrm>
            <a:off x="765994" y="4794392"/>
            <a:ext cx="1522523" cy="1522523"/>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10" name="Graphic 12">
            <a:extLst>
              <a:ext uri="{FF2B5EF4-FFF2-40B4-BE49-F238E27FC236}">
                <a16:creationId xmlns:a16="http://schemas.microsoft.com/office/drawing/2014/main" id="{3600F38D-B933-E1A6-ADF0-63FDB55FF7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6581" y="3163787"/>
            <a:ext cx="1296302" cy="1184095"/>
          </a:xfrm>
          <a:prstGeom prst="rect">
            <a:avLst/>
          </a:prstGeom>
        </p:spPr>
      </p:pic>
      <p:pic>
        <p:nvPicPr>
          <p:cNvPr id="11" name="Graphic 3">
            <a:extLst>
              <a:ext uri="{FF2B5EF4-FFF2-40B4-BE49-F238E27FC236}">
                <a16:creationId xmlns:a16="http://schemas.microsoft.com/office/drawing/2014/main" id="{3FDF9C90-D052-DE4B-A289-2BD7A46D2BF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6880" y="1450589"/>
            <a:ext cx="1172209" cy="782940"/>
          </a:xfrm>
          <a:prstGeom prst="rect">
            <a:avLst/>
          </a:prstGeom>
        </p:spPr>
      </p:pic>
      <p:pic>
        <p:nvPicPr>
          <p:cNvPr id="12" name="Graphic 6">
            <a:extLst>
              <a:ext uri="{FF2B5EF4-FFF2-40B4-BE49-F238E27FC236}">
                <a16:creationId xmlns:a16="http://schemas.microsoft.com/office/drawing/2014/main" id="{2A7C2089-9E99-83A6-24C4-738A83E4AC5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550" y="4832899"/>
            <a:ext cx="1379583" cy="1445509"/>
          </a:xfrm>
          <a:prstGeom prst="rect">
            <a:avLst/>
          </a:prstGeom>
        </p:spPr>
      </p:pic>
    </p:spTree>
    <p:extLst>
      <p:ext uri="{BB962C8B-B14F-4D97-AF65-F5344CB8AC3E}">
        <p14:creationId xmlns:p14="http://schemas.microsoft.com/office/powerpoint/2010/main" val="67996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uppo 55">
            <a:extLst>
              <a:ext uri="{FF2B5EF4-FFF2-40B4-BE49-F238E27FC236}">
                <a16:creationId xmlns:a16="http://schemas.microsoft.com/office/drawing/2014/main" id="{CF389E93-47A8-85C6-6249-8DF181F298BB}"/>
              </a:ext>
            </a:extLst>
          </p:cNvPr>
          <p:cNvGrpSpPr/>
          <p:nvPr/>
        </p:nvGrpSpPr>
        <p:grpSpPr>
          <a:xfrm>
            <a:off x="1119646" y="1657902"/>
            <a:ext cx="10132554" cy="3468317"/>
            <a:chOff x="1841512" y="1705527"/>
            <a:chExt cx="9456682" cy="3087244"/>
          </a:xfrm>
        </p:grpSpPr>
        <p:sp>
          <p:nvSpPr>
            <p:cNvPr id="29" name="AutoShape 10">
              <a:extLst>
                <a:ext uri="{FF2B5EF4-FFF2-40B4-BE49-F238E27FC236}">
                  <a16:creationId xmlns:a16="http://schemas.microsoft.com/office/drawing/2014/main" id="{3EE1BF9A-1CCE-85ED-9B76-0BA5780B1A37}"/>
                </a:ext>
              </a:extLst>
            </p:cNvPr>
            <p:cNvSpPr>
              <a:spLocks noChangeArrowheads="1"/>
            </p:cNvSpPr>
            <p:nvPr/>
          </p:nvSpPr>
          <p:spPr bwMode="gray">
            <a:xfrm rot="5400000" flipV="1">
              <a:off x="2974193" y="1567859"/>
              <a:ext cx="1063625" cy="2566987"/>
            </a:xfrm>
            <a:prstGeom prst="downArrow">
              <a:avLst>
                <a:gd name="adj1" fmla="val 50000"/>
                <a:gd name="adj2" fmla="val 67625"/>
              </a:avLst>
            </a:prstGeom>
            <a:solidFill>
              <a:srgbClr val="006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eaVert" wrap="none" anchor="ctr"/>
            <a:ls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a:lstStyle>
            <a:p>
              <a:pPr>
                <a:defRPr/>
              </a:pPr>
              <a:r>
                <a:rPr lang="it-IT" sz="1000" dirty="0">
                  <a:latin typeface="Helvetica" panose="020B0604020202020204" pitchFamily="34" charset="0"/>
                  <a:cs typeface="Helvetica" panose="020B0604020202020204" pitchFamily="34" charset="0"/>
                </a:rPr>
                <a:t>                      </a:t>
              </a:r>
              <a:r>
                <a:rPr lang="it-IT" sz="1400" dirty="0">
                  <a:solidFill>
                    <a:schemeClr val="bg1"/>
                  </a:solidFill>
                  <a:latin typeface="Tahoma" panose="020B0604030504040204" pitchFamily="34" charset="0"/>
                  <a:ea typeface="Tahoma" panose="020B0604030504040204" pitchFamily="34" charset="0"/>
                  <a:cs typeface="Tahoma" panose="020B0604030504040204" pitchFamily="34" charset="0"/>
                </a:rPr>
                <a:t>110 €/MWh</a:t>
              </a:r>
              <a:endParaRPr lang="en-US"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AutoShape 10">
              <a:extLst>
                <a:ext uri="{FF2B5EF4-FFF2-40B4-BE49-F238E27FC236}">
                  <a16:creationId xmlns:a16="http://schemas.microsoft.com/office/drawing/2014/main" id="{3FC0D76E-6B9F-7B87-A205-8831AC5C1E09}"/>
                </a:ext>
              </a:extLst>
            </p:cNvPr>
            <p:cNvSpPr>
              <a:spLocks noChangeArrowheads="1"/>
            </p:cNvSpPr>
            <p:nvPr/>
          </p:nvSpPr>
          <p:spPr bwMode="gray">
            <a:xfrm rot="5400000" flipV="1">
              <a:off x="5976635" y="1436791"/>
              <a:ext cx="1063625" cy="2829124"/>
            </a:xfrm>
            <a:prstGeom prst="downArrow">
              <a:avLst>
                <a:gd name="adj1" fmla="val 50000"/>
                <a:gd name="adj2" fmla="val 67625"/>
              </a:avLst>
            </a:prstGeom>
            <a:solidFill>
              <a:srgbClr val="006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eaVert" wrap="none" anchor="ctr"/>
            <a:ls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a:lstStyle>
            <a:p>
              <a:r>
                <a:rPr lang="it-IT" sz="1400" dirty="0">
                  <a:latin typeface="Tahoma" panose="020B0604030504040204" pitchFamily="34" charset="0"/>
                  <a:ea typeface="Tahoma" panose="020B0604030504040204" pitchFamily="34" charset="0"/>
                  <a:cs typeface="Tahoma" panose="020B0604030504040204" pitchFamily="34" charset="0"/>
                </a:rPr>
                <a:t>             </a:t>
              </a:r>
              <a:r>
                <a:rPr lang="it-IT" sz="1400" dirty="0">
                  <a:solidFill>
                    <a:schemeClr val="bg1"/>
                  </a:solidFill>
                  <a:latin typeface="Tahoma" panose="020B0604030504040204" pitchFamily="34" charset="0"/>
                  <a:ea typeface="Tahoma" panose="020B0604030504040204" pitchFamily="34" charset="0"/>
                  <a:cs typeface="Tahoma" panose="020B0604030504040204" pitchFamily="34" charset="0"/>
                </a:rPr>
                <a:t>9 €/MWh</a:t>
              </a:r>
              <a:endParaRPr lang="en-US" sz="1400" dirty="0">
                <a:solidFill>
                  <a:schemeClr val="bg1"/>
                </a:solidFill>
                <a:latin typeface="Helvetica" panose="020B0604020202020204" pitchFamily="34" charset="0"/>
                <a:cs typeface="Helvetica" panose="020B0604020202020204" pitchFamily="34" charset="0"/>
              </a:endParaRPr>
            </a:p>
          </p:txBody>
        </p:sp>
        <p:sp>
          <p:nvSpPr>
            <p:cNvPr id="31" name="Text Box 45">
              <a:extLst>
                <a:ext uri="{FF2B5EF4-FFF2-40B4-BE49-F238E27FC236}">
                  <a16:creationId xmlns:a16="http://schemas.microsoft.com/office/drawing/2014/main" id="{A7B7B8CA-5AFB-19BF-B7C2-4446B346BFF6}"/>
                </a:ext>
              </a:extLst>
            </p:cNvPr>
            <p:cNvSpPr txBox="1">
              <a:spLocks noChangeArrowheads="1"/>
            </p:cNvSpPr>
            <p:nvPr/>
          </p:nvSpPr>
          <p:spPr bwMode="gray">
            <a:xfrm>
              <a:off x="2146895" y="2135247"/>
              <a:ext cx="280152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4300" indent="-114300">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r>
                <a:rPr lang="it-IT" sz="900" b="1" dirty="0">
                  <a:solidFill>
                    <a:srgbClr val="006600"/>
                  </a:solidFill>
                  <a:latin typeface="Tahoma" panose="020B0604030504040204" pitchFamily="34" charset="0"/>
                  <a:ea typeface="Tahoma" panose="020B0604030504040204" pitchFamily="34" charset="0"/>
                  <a:cs typeface="Tahoma" panose="020B0604030504040204" pitchFamily="34" charset="0"/>
                </a:rPr>
                <a:t>INCENTIVO PER AUTOCONSUMO</a:t>
              </a:r>
              <a:endParaRPr lang="en-US" sz="12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 Box 47">
              <a:extLst>
                <a:ext uri="{FF2B5EF4-FFF2-40B4-BE49-F238E27FC236}">
                  <a16:creationId xmlns:a16="http://schemas.microsoft.com/office/drawing/2014/main" id="{B4D62FB7-4B9E-28A6-ADB5-5FAE7F0CF6AF}"/>
                </a:ext>
              </a:extLst>
            </p:cNvPr>
            <p:cNvSpPr txBox="1">
              <a:spLocks noChangeArrowheads="1"/>
            </p:cNvSpPr>
            <p:nvPr/>
          </p:nvSpPr>
          <p:spPr bwMode="gray">
            <a:xfrm>
              <a:off x="1841512" y="2528051"/>
              <a:ext cx="400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r>
                <a:rPr lang="en-US" dirty="0">
                  <a:solidFill>
                    <a:srgbClr val="006600"/>
                  </a:solidFill>
                </a:rPr>
                <a:t>1</a:t>
              </a:r>
            </a:p>
          </p:txBody>
        </p:sp>
        <p:sp>
          <p:nvSpPr>
            <p:cNvPr id="33" name="Line 48">
              <a:extLst>
                <a:ext uri="{FF2B5EF4-FFF2-40B4-BE49-F238E27FC236}">
                  <a16:creationId xmlns:a16="http://schemas.microsoft.com/office/drawing/2014/main" id="{DE56AE9A-791C-F62E-BD7E-0FEF2A8F605E}"/>
                </a:ext>
              </a:extLst>
            </p:cNvPr>
            <p:cNvSpPr>
              <a:spLocks noChangeShapeType="1"/>
            </p:cNvSpPr>
            <p:nvPr/>
          </p:nvSpPr>
          <p:spPr bwMode="gray">
            <a:xfrm>
              <a:off x="2222512" y="2300061"/>
              <a:ext cx="0" cy="1062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1E4191"/>
                </a:solidFill>
              </a:endParaRPr>
            </a:p>
          </p:txBody>
        </p:sp>
        <p:sp>
          <p:nvSpPr>
            <p:cNvPr id="34" name="Line 55">
              <a:extLst>
                <a:ext uri="{FF2B5EF4-FFF2-40B4-BE49-F238E27FC236}">
                  <a16:creationId xmlns:a16="http://schemas.microsoft.com/office/drawing/2014/main" id="{D50B143A-D565-B58B-6CDD-6BCFE8DA6410}"/>
                </a:ext>
              </a:extLst>
            </p:cNvPr>
            <p:cNvSpPr>
              <a:spLocks noChangeShapeType="1"/>
            </p:cNvSpPr>
            <p:nvPr/>
          </p:nvSpPr>
          <p:spPr bwMode="gray">
            <a:xfrm>
              <a:off x="5126049" y="2300061"/>
              <a:ext cx="0" cy="1062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1E4191"/>
                </a:solidFill>
              </a:endParaRPr>
            </a:p>
          </p:txBody>
        </p:sp>
        <p:sp>
          <p:nvSpPr>
            <p:cNvPr id="35" name="Text Box 56">
              <a:extLst>
                <a:ext uri="{FF2B5EF4-FFF2-40B4-BE49-F238E27FC236}">
                  <a16:creationId xmlns:a16="http://schemas.microsoft.com/office/drawing/2014/main" id="{EEA4A55B-7555-4E66-F6D7-2A4DE691F532}"/>
                </a:ext>
              </a:extLst>
            </p:cNvPr>
            <p:cNvSpPr txBox="1">
              <a:spLocks noChangeArrowheads="1"/>
            </p:cNvSpPr>
            <p:nvPr/>
          </p:nvSpPr>
          <p:spPr bwMode="gray">
            <a:xfrm>
              <a:off x="5050432" y="2135247"/>
              <a:ext cx="27271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4300" indent="-114300">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r>
                <a:rPr lang="en-US" sz="900" b="1" dirty="0">
                  <a:solidFill>
                    <a:srgbClr val="006600"/>
                  </a:solidFill>
                  <a:latin typeface="Tahoma" panose="020B0604030504040204" pitchFamily="34" charset="0"/>
                  <a:ea typeface="Tahoma" panose="020B0604030504040204" pitchFamily="34" charset="0"/>
                  <a:cs typeface="Tahoma" panose="020B0604030504040204" pitchFamily="34" charset="0"/>
                </a:rPr>
                <a:t>RESTITUZIONE COMPONENTI VARIABILI</a:t>
              </a:r>
            </a:p>
          </p:txBody>
        </p:sp>
        <p:sp>
          <p:nvSpPr>
            <p:cNvPr id="36" name="Text Box 62">
              <a:extLst>
                <a:ext uri="{FF2B5EF4-FFF2-40B4-BE49-F238E27FC236}">
                  <a16:creationId xmlns:a16="http://schemas.microsoft.com/office/drawing/2014/main" id="{D00EEEB9-1F49-E4BF-9C2B-61D9B575FF46}"/>
                </a:ext>
              </a:extLst>
            </p:cNvPr>
            <p:cNvSpPr txBox="1">
              <a:spLocks noChangeArrowheads="1"/>
            </p:cNvSpPr>
            <p:nvPr/>
          </p:nvSpPr>
          <p:spPr bwMode="gray">
            <a:xfrm>
              <a:off x="7860790" y="2528051"/>
              <a:ext cx="400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r>
                <a:rPr lang="en-US" dirty="0">
                  <a:solidFill>
                    <a:srgbClr val="006600"/>
                  </a:solidFill>
                </a:rPr>
                <a:t>3</a:t>
              </a:r>
            </a:p>
          </p:txBody>
        </p:sp>
        <p:sp>
          <p:nvSpPr>
            <p:cNvPr id="37" name="Line 63">
              <a:extLst>
                <a:ext uri="{FF2B5EF4-FFF2-40B4-BE49-F238E27FC236}">
                  <a16:creationId xmlns:a16="http://schemas.microsoft.com/office/drawing/2014/main" id="{8866284C-F257-85D5-8E88-803B599BF74D}"/>
                </a:ext>
              </a:extLst>
            </p:cNvPr>
            <p:cNvSpPr>
              <a:spLocks noChangeShapeType="1"/>
            </p:cNvSpPr>
            <p:nvPr/>
          </p:nvSpPr>
          <p:spPr bwMode="gray">
            <a:xfrm>
              <a:off x="8262950" y="2300061"/>
              <a:ext cx="0" cy="1062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1E4191"/>
                </a:solidFill>
              </a:endParaRPr>
            </a:p>
          </p:txBody>
        </p:sp>
        <p:sp>
          <p:nvSpPr>
            <p:cNvPr id="38" name="Text Box 64">
              <a:extLst>
                <a:ext uri="{FF2B5EF4-FFF2-40B4-BE49-F238E27FC236}">
                  <a16:creationId xmlns:a16="http://schemas.microsoft.com/office/drawing/2014/main" id="{78AE98C1-659A-DCEE-1895-70F386205D13}"/>
                </a:ext>
              </a:extLst>
            </p:cNvPr>
            <p:cNvSpPr txBox="1">
              <a:spLocks noChangeArrowheads="1"/>
            </p:cNvSpPr>
            <p:nvPr/>
          </p:nvSpPr>
          <p:spPr bwMode="gray">
            <a:xfrm>
              <a:off x="8177808" y="2135247"/>
              <a:ext cx="264514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4300" indent="-114300">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r>
                <a:rPr lang="en-US" sz="900" b="1" dirty="0">
                  <a:solidFill>
                    <a:srgbClr val="006600"/>
                  </a:solidFill>
                  <a:latin typeface="Tahoma" panose="020B0604030504040204" pitchFamily="34" charset="0"/>
                  <a:ea typeface="Tahoma" panose="020B0604030504040204" pitchFamily="34" charset="0"/>
                  <a:cs typeface="Tahoma" panose="020B0604030504040204" pitchFamily="34" charset="0"/>
                </a:rPr>
                <a:t>VENDITA ENERGIA IMMESSA IN RETE</a:t>
              </a:r>
            </a:p>
          </p:txBody>
        </p:sp>
        <p:sp>
          <p:nvSpPr>
            <p:cNvPr id="40" name="Text Box 49">
              <a:extLst>
                <a:ext uri="{FF2B5EF4-FFF2-40B4-BE49-F238E27FC236}">
                  <a16:creationId xmlns:a16="http://schemas.microsoft.com/office/drawing/2014/main" id="{8DA2BCD4-AA29-7E9C-DE53-BC7606E69D69}"/>
                </a:ext>
              </a:extLst>
            </p:cNvPr>
            <p:cNvSpPr txBox="1">
              <a:spLocks noChangeArrowheads="1"/>
            </p:cNvSpPr>
            <p:nvPr/>
          </p:nvSpPr>
          <p:spPr bwMode="gray">
            <a:xfrm>
              <a:off x="5289623" y="3751538"/>
              <a:ext cx="2633387" cy="46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4300" indent="-114300">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pPr marL="61913" indent="-61913">
                <a:buFont typeface="Arial" pitchFamily="34" charset="0"/>
                <a:buChar char="•"/>
              </a:pPr>
              <a:r>
                <a:rPr lang="it-IT" sz="1400" dirty="0">
                  <a:latin typeface="Tahoma" panose="020B0604030504040204" pitchFamily="34" charset="0"/>
                  <a:ea typeface="Tahoma" panose="020B0604030504040204" pitchFamily="34" charset="0"/>
                  <a:cs typeface="Tahoma" panose="020B0604030504040204" pitchFamily="34" charset="0"/>
                </a:rPr>
                <a:t>Costi di </a:t>
              </a:r>
              <a:r>
                <a:rPr lang="it-IT" sz="1400" b="1" dirty="0">
                  <a:solidFill>
                    <a:srgbClr val="006600"/>
                  </a:solidFill>
                  <a:latin typeface="Tahoma" panose="020B0604030504040204" pitchFamily="34" charset="0"/>
                  <a:ea typeface="Tahoma" panose="020B0604030504040204" pitchFamily="34" charset="0"/>
                  <a:cs typeface="Tahoma" panose="020B0604030504040204" pitchFamily="34" charset="0"/>
                </a:rPr>
                <a:t>trasporto</a:t>
              </a:r>
              <a:r>
                <a:rPr lang="it-IT" sz="1400" dirty="0">
                  <a:solidFill>
                    <a:srgbClr val="006600"/>
                  </a:solidFill>
                  <a:latin typeface="Tahoma" panose="020B0604030504040204" pitchFamily="34" charset="0"/>
                  <a:ea typeface="Tahoma" panose="020B0604030504040204" pitchFamily="34" charset="0"/>
                  <a:cs typeface="Tahoma" panose="020B0604030504040204" pitchFamily="34" charset="0"/>
                </a:rPr>
                <a:t> </a:t>
              </a:r>
              <a:r>
                <a:rPr lang="it-IT" sz="1400" dirty="0">
                  <a:latin typeface="Tahoma" panose="020B0604030504040204" pitchFamily="34" charset="0"/>
                  <a:ea typeface="Tahoma" panose="020B0604030504040204" pitchFamily="34" charset="0"/>
                  <a:cs typeface="Tahoma" panose="020B0604030504040204" pitchFamily="34" charset="0"/>
                </a:rPr>
                <a:t>e di </a:t>
              </a:r>
              <a:r>
                <a:rPr lang="it-IT" sz="1400" b="1" dirty="0">
                  <a:solidFill>
                    <a:srgbClr val="006600"/>
                  </a:solidFill>
                  <a:latin typeface="Tahoma" panose="020B0604030504040204" pitchFamily="34" charset="0"/>
                  <a:ea typeface="Tahoma" panose="020B0604030504040204" pitchFamily="34" charset="0"/>
                  <a:cs typeface="Tahoma" panose="020B0604030504040204" pitchFamily="34" charset="0"/>
                </a:rPr>
                <a:t>distribuzione</a:t>
              </a:r>
              <a:endParaRPr lang="en-US" sz="1400"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45" name="Text Box 50">
              <a:extLst>
                <a:ext uri="{FF2B5EF4-FFF2-40B4-BE49-F238E27FC236}">
                  <a16:creationId xmlns:a16="http://schemas.microsoft.com/office/drawing/2014/main" id="{9853C27D-2B77-773E-82E6-D2D9533C78A6}"/>
                </a:ext>
              </a:extLst>
            </p:cNvPr>
            <p:cNvSpPr txBox="1">
              <a:spLocks noChangeArrowheads="1"/>
            </p:cNvSpPr>
            <p:nvPr/>
          </p:nvSpPr>
          <p:spPr bwMode="gray">
            <a:xfrm>
              <a:off x="8353855" y="3751723"/>
              <a:ext cx="2525293" cy="104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4300" indent="-114300">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pPr marL="61913" indent="-61913">
                <a:buFont typeface="Arial" pitchFamily="34" charset="0"/>
                <a:buChar char="•"/>
              </a:pPr>
              <a:r>
                <a:rPr lang="it-IT" sz="1400" b="1" dirty="0">
                  <a:solidFill>
                    <a:srgbClr val="006600"/>
                  </a:solidFill>
                  <a:latin typeface="Tahoma" panose="020B0604030504040204" pitchFamily="34" charset="0"/>
                  <a:ea typeface="Tahoma" panose="020B0604030504040204" pitchFamily="34" charset="0"/>
                  <a:cs typeface="Tahoma" panose="020B0604030504040204" pitchFamily="34" charset="0"/>
                </a:rPr>
                <a:t>Vendita dell’energia immessa in rete </a:t>
              </a:r>
              <a:r>
                <a:rPr lang="it-IT" sz="1400" dirty="0">
                  <a:latin typeface="Tahoma" panose="020B0604030504040204" pitchFamily="34" charset="0"/>
                  <a:ea typeface="Tahoma" panose="020B0604030504040204" pitchFamily="34" charset="0"/>
                  <a:cs typeface="Tahoma" panose="020B0604030504040204" pitchFamily="34" charset="0"/>
                </a:rPr>
                <a:t>ad un trader o</a:t>
              </a:r>
              <a:r>
                <a:rPr lang="it-IT" sz="1400" dirty="0">
                  <a:solidFill>
                    <a:srgbClr val="006600"/>
                  </a:solidFill>
                  <a:latin typeface="Tahoma" panose="020B0604030504040204" pitchFamily="34" charset="0"/>
                  <a:ea typeface="Tahoma" panose="020B0604030504040204" pitchFamily="34" charset="0"/>
                  <a:cs typeface="Tahoma" panose="020B0604030504040204" pitchFamily="34" charset="0"/>
                </a:rPr>
                <a:t> </a:t>
              </a:r>
              <a:r>
                <a:rPr lang="it-IT" sz="1400" b="1" dirty="0">
                  <a:solidFill>
                    <a:srgbClr val="006600"/>
                  </a:solidFill>
                  <a:latin typeface="Tahoma" panose="020B0604030504040204" pitchFamily="34" charset="0"/>
                  <a:ea typeface="Tahoma" panose="020B0604030504040204" pitchFamily="34" charset="0"/>
                  <a:cs typeface="Tahoma" panose="020B0604030504040204" pitchFamily="34" charset="0"/>
                </a:rPr>
                <a:t>ritiro dell’energia immessa </a:t>
              </a:r>
              <a:r>
                <a:rPr lang="it-IT" sz="1400" dirty="0">
                  <a:latin typeface="Tahoma" panose="020B0604030504040204" pitchFamily="34" charset="0"/>
                  <a:ea typeface="Tahoma" panose="020B0604030504040204" pitchFamily="34" charset="0"/>
                  <a:cs typeface="Tahoma" panose="020B0604030504040204" pitchFamily="34" charset="0"/>
                </a:rPr>
                <a:t>in rete da parte del GSE</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46" name="Text Box 54">
              <a:extLst>
                <a:ext uri="{FF2B5EF4-FFF2-40B4-BE49-F238E27FC236}">
                  <a16:creationId xmlns:a16="http://schemas.microsoft.com/office/drawing/2014/main" id="{9383EAEE-69A0-BD11-FAEF-B54CBFAB9B47}"/>
                </a:ext>
              </a:extLst>
            </p:cNvPr>
            <p:cNvSpPr txBox="1">
              <a:spLocks noChangeArrowheads="1"/>
            </p:cNvSpPr>
            <p:nvPr/>
          </p:nvSpPr>
          <p:spPr bwMode="gray">
            <a:xfrm>
              <a:off x="4738699" y="2528051"/>
              <a:ext cx="400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r>
                <a:rPr lang="en-US" dirty="0">
                  <a:solidFill>
                    <a:srgbClr val="006600"/>
                  </a:solidFill>
                </a:rPr>
                <a:t>2</a:t>
              </a:r>
            </a:p>
          </p:txBody>
        </p:sp>
        <p:sp>
          <p:nvSpPr>
            <p:cNvPr id="48" name="Text Box 49">
              <a:extLst>
                <a:ext uri="{FF2B5EF4-FFF2-40B4-BE49-F238E27FC236}">
                  <a16:creationId xmlns:a16="http://schemas.microsoft.com/office/drawing/2014/main" id="{A6D07717-A559-1A0E-2497-9629F6442D88}"/>
                </a:ext>
              </a:extLst>
            </p:cNvPr>
            <p:cNvSpPr txBox="1">
              <a:spLocks noChangeArrowheads="1"/>
            </p:cNvSpPr>
            <p:nvPr/>
          </p:nvSpPr>
          <p:spPr bwMode="gray">
            <a:xfrm>
              <a:off x="2314935" y="3744610"/>
              <a:ext cx="2449512" cy="84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4300" indent="-114300">
                <a:defRPr sz="3200">
                  <a:solidFill>
                    <a:schemeClr val="tx1"/>
                  </a:solidFill>
                  <a:latin typeface="GE Inspira Pitch" pitchFamily="34" charset="0"/>
                </a:defRPr>
              </a:lvl1pPr>
              <a:lvl2pPr marL="742950" indent="-285750">
                <a:defRPr sz="3200">
                  <a:solidFill>
                    <a:schemeClr val="tx1"/>
                  </a:solidFill>
                  <a:latin typeface="GE Inspira Pitch" pitchFamily="34" charset="0"/>
                </a:defRPr>
              </a:lvl2pPr>
              <a:lvl3pPr marL="1143000" indent="-228600">
                <a:defRPr sz="3200">
                  <a:solidFill>
                    <a:schemeClr val="tx1"/>
                  </a:solidFill>
                  <a:latin typeface="GE Inspira Pitch" pitchFamily="34" charset="0"/>
                </a:defRPr>
              </a:lvl3pPr>
              <a:lvl4pPr marL="1600200" indent="-228600">
                <a:defRPr sz="3200">
                  <a:solidFill>
                    <a:schemeClr val="tx1"/>
                  </a:solidFill>
                  <a:latin typeface="GE Inspira Pitch" pitchFamily="34" charset="0"/>
                </a:defRPr>
              </a:lvl4pPr>
              <a:lvl5pPr marL="2057400" indent="-228600">
                <a:defRPr sz="3200">
                  <a:solidFill>
                    <a:schemeClr val="tx1"/>
                  </a:solidFill>
                  <a:latin typeface="GE Inspira Pitch" pitchFamily="34" charset="0"/>
                </a:defRPr>
              </a:lvl5pPr>
              <a:lvl6pPr marL="2514600" indent="-228600" eaLnBrk="0" fontAlgn="base" hangingPunct="0">
                <a:spcBef>
                  <a:spcPct val="0"/>
                </a:spcBef>
                <a:spcAft>
                  <a:spcPct val="0"/>
                </a:spcAft>
                <a:defRPr sz="3200">
                  <a:solidFill>
                    <a:schemeClr val="tx1"/>
                  </a:solidFill>
                  <a:latin typeface="GE Inspira Pitch" pitchFamily="34" charset="0"/>
                </a:defRPr>
              </a:lvl6pPr>
              <a:lvl7pPr marL="2971800" indent="-228600" eaLnBrk="0" fontAlgn="base" hangingPunct="0">
                <a:spcBef>
                  <a:spcPct val="0"/>
                </a:spcBef>
                <a:spcAft>
                  <a:spcPct val="0"/>
                </a:spcAft>
                <a:defRPr sz="3200">
                  <a:solidFill>
                    <a:schemeClr val="tx1"/>
                  </a:solidFill>
                  <a:latin typeface="GE Inspira Pitch" pitchFamily="34" charset="0"/>
                </a:defRPr>
              </a:lvl7pPr>
              <a:lvl8pPr marL="3429000" indent="-228600" eaLnBrk="0" fontAlgn="base" hangingPunct="0">
                <a:spcBef>
                  <a:spcPct val="0"/>
                </a:spcBef>
                <a:spcAft>
                  <a:spcPct val="0"/>
                </a:spcAft>
                <a:defRPr sz="3200">
                  <a:solidFill>
                    <a:schemeClr val="tx1"/>
                  </a:solidFill>
                  <a:latin typeface="GE Inspira Pitch" pitchFamily="34" charset="0"/>
                </a:defRPr>
              </a:lvl8pPr>
              <a:lvl9pPr marL="3886200" indent="-228600" eaLnBrk="0" fontAlgn="base" hangingPunct="0">
                <a:spcBef>
                  <a:spcPct val="0"/>
                </a:spcBef>
                <a:spcAft>
                  <a:spcPct val="0"/>
                </a:spcAft>
                <a:defRPr sz="3200">
                  <a:solidFill>
                    <a:schemeClr val="tx1"/>
                  </a:solidFill>
                  <a:latin typeface="GE Inspira Pitch" pitchFamily="34" charset="0"/>
                </a:defRPr>
              </a:lvl9pPr>
            </a:lstStyle>
            <a:p>
              <a:pPr marL="61913" indent="-61913">
                <a:buFont typeface="Arial" pitchFamily="34" charset="0"/>
                <a:buChar char="•"/>
              </a:pPr>
              <a:r>
                <a:rPr lang="en-US" sz="1400" b="1" dirty="0" err="1">
                  <a:solidFill>
                    <a:srgbClr val="006600"/>
                  </a:solidFill>
                  <a:latin typeface="Tahoma" panose="020B0604030504040204" pitchFamily="34" charset="0"/>
                  <a:ea typeface="Tahoma" panose="020B0604030504040204" pitchFamily="34" charset="0"/>
                  <a:cs typeface="Tahoma" panose="020B0604030504040204" pitchFamily="34" charset="0"/>
                </a:rPr>
                <a:t>Incentivazione</a:t>
              </a:r>
              <a:r>
                <a:rPr lang="en-US" sz="1400" dirty="0">
                  <a:solidFill>
                    <a:srgbClr val="006600"/>
                  </a:solidFill>
                  <a:latin typeface="Tahoma" panose="020B0604030504040204" pitchFamily="34" charset="0"/>
                  <a:ea typeface="Tahoma" panose="020B0604030504040204" pitchFamily="34" charset="0"/>
                  <a:cs typeface="Tahoma" panose="020B0604030504040204" pitchFamily="34" charset="0"/>
                </a:rPr>
                <a:t> </a:t>
              </a: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incentivo per l‘energia condivisa e </a:t>
              </a:r>
              <a:r>
                <a:rPr kumimoji="0" lang="it-IT" sz="14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autoconsumata</a:t>
              </a:r>
              <a:r>
                <a:rPr lang="it-IT"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kumimoji="0" lang="it-IT"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istantaneamente </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49" name="Rectangle 1060">
              <a:extLst>
                <a:ext uri="{FF2B5EF4-FFF2-40B4-BE49-F238E27FC236}">
                  <a16:creationId xmlns:a16="http://schemas.microsoft.com/office/drawing/2014/main" id="{7E2C2A77-3EA6-889A-41AD-DCFC31029275}"/>
                </a:ext>
              </a:extLst>
            </p:cNvPr>
            <p:cNvSpPr>
              <a:spLocks noChangeArrowheads="1"/>
            </p:cNvSpPr>
            <p:nvPr/>
          </p:nvSpPr>
          <p:spPr bwMode="gray">
            <a:xfrm>
              <a:off x="1905719" y="1866065"/>
              <a:ext cx="9392475" cy="1855590"/>
            </a:xfrm>
            <a:prstGeom prst="rect">
              <a:avLst/>
            </a:prstGeom>
            <a:noFill/>
            <a:ln w="9525">
              <a:solidFill>
                <a:srgbClr val="006600"/>
              </a:solidFill>
              <a:prstDash val="solid"/>
              <a:miter lim="800000"/>
              <a:headEnd/>
              <a:tailEnd/>
            </a:ln>
            <a:effectLst/>
          </p:spPr>
          <p:txBody>
            <a:bodyPr wrap="none" anchor="ctr"/>
            <a:lstStyle/>
            <a:p>
              <a:pPr>
                <a:defRPr/>
              </a:pPr>
              <a:endParaRPr lang="en-US" dirty="0">
                <a:solidFill>
                  <a:srgbClr val="1E4191"/>
                </a:solidFill>
              </a:endParaRPr>
            </a:p>
          </p:txBody>
        </p:sp>
        <p:sp>
          <p:nvSpPr>
            <p:cNvPr id="50" name="TextBox 75">
              <a:extLst>
                <a:ext uri="{FF2B5EF4-FFF2-40B4-BE49-F238E27FC236}">
                  <a16:creationId xmlns:a16="http://schemas.microsoft.com/office/drawing/2014/main" id="{7EA00488-B7C2-B450-C4A2-4E2A7BFC5989}"/>
                </a:ext>
              </a:extLst>
            </p:cNvPr>
            <p:cNvSpPr txBox="1"/>
            <p:nvPr/>
          </p:nvSpPr>
          <p:spPr>
            <a:xfrm>
              <a:off x="3189269" y="1705527"/>
              <a:ext cx="2304285" cy="338554"/>
            </a:xfrm>
            <a:prstGeom prst="rect">
              <a:avLst/>
            </a:prstGeom>
            <a:solidFill>
              <a:schemeClr val="bg1"/>
            </a:solidFill>
          </p:spPr>
          <p:txBody>
            <a:bodyPr wrap="none" rtlCol="0">
              <a:spAutoFit/>
            </a:bodyPr>
            <a:lstStyle/>
            <a:p>
              <a:r>
                <a:rPr lang="en-US" sz="1600" b="1" dirty="0">
                  <a:solidFill>
                    <a:srgbClr val="006600"/>
                  </a:solidFill>
                </a:rPr>
                <a:t>CONTRIBUTI ECONOMICI</a:t>
              </a:r>
            </a:p>
          </p:txBody>
        </p:sp>
        <p:sp>
          <p:nvSpPr>
            <p:cNvPr id="51" name="AutoShape 10">
              <a:extLst>
                <a:ext uri="{FF2B5EF4-FFF2-40B4-BE49-F238E27FC236}">
                  <a16:creationId xmlns:a16="http://schemas.microsoft.com/office/drawing/2014/main" id="{99B26B20-DF44-1EBC-4AE9-8132546C2890}"/>
                </a:ext>
              </a:extLst>
            </p:cNvPr>
            <p:cNvSpPr>
              <a:spLocks noChangeArrowheads="1"/>
            </p:cNvSpPr>
            <p:nvPr/>
          </p:nvSpPr>
          <p:spPr bwMode="gray">
            <a:xfrm rot="5400000" flipV="1">
              <a:off x="9183968" y="1436791"/>
              <a:ext cx="1063625" cy="2829124"/>
            </a:xfrm>
            <a:prstGeom prst="downArrow">
              <a:avLst>
                <a:gd name="adj1" fmla="val 50000"/>
                <a:gd name="adj2" fmla="val 67625"/>
              </a:avLst>
            </a:prstGeom>
            <a:solidFill>
              <a:srgbClr val="006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eaVert" wrap="none" anchor="ctr"/>
            <a:ls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a:lstStyle>
            <a:p>
              <a:r>
                <a:rPr lang="it-IT" sz="1400" dirty="0">
                  <a:latin typeface="Tahoma" panose="020B0604030504040204" pitchFamily="34" charset="0"/>
                  <a:ea typeface="Tahoma" panose="020B0604030504040204" pitchFamily="34" charset="0"/>
                  <a:cs typeface="Tahoma" panose="020B0604030504040204" pitchFamily="34" charset="0"/>
                </a:rPr>
                <a:t>       </a:t>
              </a:r>
              <a:r>
                <a:rPr lang="it-IT" sz="1400" dirty="0">
                  <a:solidFill>
                    <a:schemeClr val="bg1"/>
                  </a:solidFill>
                  <a:latin typeface="Tahoma" panose="020B0604030504040204" pitchFamily="34" charset="0"/>
                  <a:ea typeface="Tahoma" panose="020B0604030504040204" pitchFamily="34" charset="0"/>
                  <a:cs typeface="Tahoma" panose="020B0604030504040204" pitchFamily="34" charset="0"/>
                </a:rPr>
                <a:t>60 €/MWh</a:t>
              </a:r>
              <a:endParaRPr lang="en-US" sz="1400" dirty="0">
                <a:solidFill>
                  <a:schemeClr val="bg1"/>
                </a:solidFill>
                <a:latin typeface="Helvetica" panose="020B0604020202020204" pitchFamily="34" charset="0"/>
                <a:cs typeface="Helvetica" panose="020B0604020202020204" pitchFamily="34" charset="0"/>
              </a:endParaRPr>
            </a:p>
          </p:txBody>
        </p:sp>
      </p:grpSp>
      <p:sp>
        <p:nvSpPr>
          <p:cNvPr id="52" name="CasellaDiTesto 51">
            <a:extLst>
              <a:ext uri="{FF2B5EF4-FFF2-40B4-BE49-F238E27FC236}">
                <a16:creationId xmlns:a16="http://schemas.microsoft.com/office/drawing/2014/main" id="{B0728D96-D30E-4DAD-0195-39607F8C837A}"/>
              </a:ext>
            </a:extLst>
          </p:cNvPr>
          <p:cNvSpPr txBox="1"/>
          <p:nvPr/>
        </p:nvSpPr>
        <p:spPr>
          <a:xfrm>
            <a:off x="1506685" y="513307"/>
            <a:ext cx="10858500" cy="461665"/>
          </a:xfrm>
          <a:prstGeom prst="rect">
            <a:avLst/>
          </a:prstGeom>
          <a:noFill/>
        </p:spPr>
        <p:txBody>
          <a:bodyPr wrap="square" rtlCol="0">
            <a:spAutoFit/>
          </a:bodyPr>
          <a:lstStyle/>
          <a:p>
            <a:r>
              <a:rPr kumimoji="0" lang="it-IT" sz="2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Comunità Energetica Rinnovabile</a:t>
            </a:r>
            <a:r>
              <a:rPr lang="it-IT" sz="2400" b="1" dirty="0">
                <a:solidFill>
                  <a:srgbClr val="006600"/>
                </a:solidFill>
                <a:latin typeface="Tahoma" panose="020B0604030504040204" pitchFamily="34" charset="0"/>
                <a:ea typeface="Tahoma" panose="020B0604030504040204" pitchFamily="34" charset="0"/>
                <a:cs typeface="Tahoma" panose="020B0604030504040204" pitchFamily="34" charset="0"/>
              </a:rPr>
              <a:t>: benefici economici</a:t>
            </a:r>
            <a:endParaRPr kumimoji="0" lang="it-IT" sz="2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3" name="Gruppo 52">
            <a:extLst>
              <a:ext uri="{FF2B5EF4-FFF2-40B4-BE49-F238E27FC236}">
                <a16:creationId xmlns:a16="http://schemas.microsoft.com/office/drawing/2014/main" id="{402F1775-F884-D1A8-50B7-4FEBC9D736EA}"/>
              </a:ext>
            </a:extLst>
          </p:cNvPr>
          <p:cNvGrpSpPr/>
          <p:nvPr/>
        </p:nvGrpSpPr>
        <p:grpSpPr>
          <a:xfrm>
            <a:off x="87460" y="122782"/>
            <a:ext cx="1419184" cy="1342922"/>
            <a:chOff x="765994" y="1140336"/>
            <a:chExt cx="1522523" cy="1522523"/>
          </a:xfrm>
        </p:grpSpPr>
        <p:sp>
          <p:nvSpPr>
            <p:cNvPr id="54" name="Ovale 53">
              <a:extLst>
                <a:ext uri="{FF2B5EF4-FFF2-40B4-BE49-F238E27FC236}">
                  <a16:creationId xmlns:a16="http://schemas.microsoft.com/office/drawing/2014/main" id="{A875C285-DB5D-D715-9285-15A1C3A92E94}"/>
                </a:ext>
              </a:extLst>
            </p:cNvPr>
            <p:cNvSpPr/>
            <p:nvPr/>
          </p:nvSpPr>
          <p:spPr>
            <a:xfrm>
              <a:off x="765994" y="1140336"/>
              <a:ext cx="1522523" cy="1522523"/>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55" name="Graphic 3">
              <a:extLst>
                <a:ext uri="{FF2B5EF4-FFF2-40B4-BE49-F238E27FC236}">
                  <a16:creationId xmlns:a16="http://schemas.microsoft.com/office/drawing/2014/main" id="{15D97D8A-D91B-BC93-3CEE-B4E4A47671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880" y="1450589"/>
              <a:ext cx="1172209" cy="782940"/>
            </a:xfrm>
            <a:prstGeom prst="rect">
              <a:avLst/>
            </a:prstGeom>
          </p:spPr>
        </p:pic>
      </p:grpSp>
      <p:sp>
        <p:nvSpPr>
          <p:cNvPr id="57" name="CasellaDiTesto 56">
            <a:extLst>
              <a:ext uri="{FF2B5EF4-FFF2-40B4-BE49-F238E27FC236}">
                <a16:creationId xmlns:a16="http://schemas.microsoft.com/office/drawing/2014/main" id="{33D52B82-8047-CD00-CECA-628695F3191E}"/>
              </a:ext>
            </a:extLst>
          </p:cNvPr>
          <p:cNvSpPr txBox="1"/>
          <p:nvPr/>
        </p:nvSpPr>
        <p:spPr>
          <a:xfrm>
            <a:off x="57562" y="5512896"/>
            <a:ext cx="11922711" cy="646331"/>
          </a:xfrm>
          <a:prstGeom prst="rect">
            <a:avLst/>
          </a:prstGeom>
          <a:noFill/>
        </p:spPr>
        <p:txBody>
          <a:bodyPr wrap="square">
            <a:spAutoFit/>
          </a:bodyPr>
          <a:lstStyle/>
          <a:p>
            <a:pPr algn="ctr"/>
            <a:r>
              <a:rPr lang="it-IT" b="1"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it-IT" sz="1800" b="1" kern="1200" dirty="0">
                <a:latin typeface="Tahoma" panose="020B0604030504040204" pitchFamily="34" charset="0"/>
                <a:ea typeface="Tahoma" panose="020B0604030504040204" pitchFamily="34" charset="0"/>
                <a:cs typeface="Tahoma" panose="020B0604030504040204" pitchFamily="34" charset="0"/>
              </a:rPr>
              <a:t> </a:t>
            </a:r>
            <a:r>
              <a:rPr lang="it-IT" sz="1800" b="1" kern="1200" dirty="0">
                <a:solidFill>
                  <a:srgbClr val="006600"/>
                </a:solidFill>
                <a:latin typeface="Tahoma" panose="020B0604030504040204" pitchFamily="34" charset="0"/>
                <a:ea typeface="Tahoma" panose="020B0604030504040204" pitchFamily="34" charset="0"/>
                <a:cs typeface="Tahoma" panose="020B0604030504040204" pitchFamily="34" charset="0"/>
              </a:rPr>
              <a:t>i benefici vengono ripartiti tra i membri in modo proporzionale all’energia prodotta (per i soci produttori) e all’energia condivisa (per i soci consumatori).</a:t>
            </a:r>
            <a:endParaRPr lang="it-IT" b="1" dirty="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912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asellaDiTesto 51">
            <a:extLst>
              <a:ext uri="{FF2B5EF4-FFF2-40B4-BE49-F238E27FC236}">
                <a16:creationId xmlns:a16="http://schemas.microsoft.com/office/drawing/2014/main" id="{B0728D96-D30E-4DAD-0195-39607F8C837A}"/>
              </a:ext>
            </a:extLst>
          </p:cNvPr>
          <p:cNvSpPr txBox="1"/>
          <p:nvPr/>
        </p:nvSpPr>
        <p:spPr>
          <a:xfrm>
            <a:off x="1535260" y="513307"/>
            <a:ext cx="10858500" cy="461665"/>
          </a:xfrm>
          <a:prstGeom prst="rect">
            <a:avLst/>
          </a:prstGeom>
          <a:noFill/>
        </p:spPr>
        <p:txBody>
          <a:bodyPr wrap="square" rtlCol="0">
            <a:spAutoFit/>
          </a:bodyPr>
          <a:lstStyle/>
          <a:p>
            <a:r>
              <a:rPr kumimoji="0" lang="it-IT" sz="2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Comunità Energetica Rinnovabile</a:t>
            </a:r>
            <a:r>
              <a:rPr lang="it-IT" sz="2400" b="1" dirty="0">
                <a:solidFill>
                  <a:srgbClr val="006600"/>
                </a:solidFill>
                <a:latin typeface="Tahoma" panose="020B0604030504040204" pitchFamily="34" charset="0"/>
                <a:ea typeface="Tahoma" panose="020B0604030504040204" pitchFamily="34" charset="0"/>
                <a:cs typeface="Tahoma" panose="020B0604030504040204" pitchFamily="34" charset="0"/>
              </a:rPr>
              <a:t>: benefici ambientali</a:t>
            </a:r>
            <a:endParaRPr kumimoji="0" lang="it-IT" sz="24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uppo 2">
            <a:extLst>
              <a:ext uri="{FF2B5EF4-FFF2-40B4-BE49-F238E27FC236}">
                <a16:creationId xmlns:a16="http://schemas.microsoft.com/office/drawing/2014/main" id="{E1BF1341-671D-E642-3F0B-0F203EC281DC}"/>
              </a:ext>
            </a:extLst>
          </p:cNvPr>
          <p:cNvGrpSpPr/>
          <p:nvPr/>
        </p:nvGrpSpPr>
        <p:grpSpPr>
          <a:xfrm>
            <a:off x="106510" y="122782"/>
            <a:ext cx="1419184" cy="1342922"/>
            <a:chOff x="830410" y="122782"/>
            <a:chExt cx="1419184" cy="1342922"/>
          </a:xfrm>
        </p:grpSpPr>
        <p:sp>
          <p:nvSpPr>
            <p:cNvPr id="54" name="Ovale 53">
              <a:extLst>
                <a:ext uri="{FF2B5EF4-FFF2-40B4-BE49-F238E27FC236}">
                  <a16:creationId xmlns:a16="http://schemas.microsoft.com/office/drawing/2014/main" id="{A875C285-DB5D-D715-9285-15A1C3A92E94}"/>
                </a:ext>
              </a:extLst>
            </p:cNvPr>
            <p:cNvSpPr/>
            <p:nvPr/>
          </p:nvSpPr>
          <p:spPr>
            <a:xfrm>
              <a:off x="830410" y="122782"/>
              <a:ext cx="1419184" cy="1342922"/>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2" name="Graphic 12">
              <a:extLst>
                <a:ext uri="{FF2B5EF4-FFF2-40B4-BE49-F238E27FC236}">
                  <a16:creationId xmlns:a16="http://schemas.microsoft.com/office/drawing/2014/main" id="{0CED23AA-4AE1-D023-AD3F-84F5ED0F4A2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1550" y="269278"/>
              <a:ext cx="1168447" cy="1067307"/>
            </a:xfrm>
            <a:prstGeom prst="rect">
              <a:avLst/>
            </a:prstGeom>
          </p:spPr>
        </p:pic>
      </p:grpSp>
      <p:sp>
        <p:nvSpPr>
          <p:cNvPr id="24" name="CasellaDiTesto 23">
            <a:extLst>
              <a:ext uri="{FF2B5EF4-FFF2-40B4-BE49-F238E27FC236}">
                <a16:creationId xmlns:a16="http://schemas.microsoft.com/office/drawing/2014/main" id="{AE1E5FB9-1DA6-6E8C-AE6F-3F4CED1662CF}"/>
              </a:ext>
            </a:extLst>
          </p:cNvPr>
          <p:cNvSpPr txBox="1"/>
          <p:nvPr/>
        </p:nvSpPr>
        <p:spPr>
          <a:xfrm>
            <a:off x="1666834" y="974972"/>
            <a:ext cx="9936956" cy="4401205"/>
          </a:xfrm>
          <a:prstGeom prst="rect">
            <a:avLst/>
          </a:prstGeom>
          <a:noFill/>
        </p:spPr>
        <p:txBody>
          <a:bodyPr wrap="square">
            <a:spAutoFit/>
          </a:bodyPr>
          <a:lstStyle/>
          <a:p>
            <a:pPr lvl="0"/>
            <a:endParaRPr lang="it-IT" sz="2800" dirty="0">
              <a:latin typeface="Tahoma" panose="020B0604030504040204" pitchFamily="34" charset="0"/>
              <a:ea typeface="Tahoma" panose="020B0604030504040204" pitchFamily="34" charset="0"/>
              <a:cs typeface="Tahoma" panose="020B0604030504040204" pitchFamily="34" charset="0"/>
            </a:endParaRPr>
          </a:p>
          <a:p>
            <a:pPr marL="457200" lvl="0" indent="-457200">
              <a:buClr>
                <a:srgbClr val="00B050"/>
              </a:buClr>
              <a:buFont typeface="Wingdings" panose="05000000000000000000" pitchFamily="2" charset="2"/>
              <a:buChar char="ü"/>
            </a:pPr>
            <a:r>
              <a:rPr lang="it-IT" sz="2800" b="1" dirty="0">
                <a:latin typeface="Tahoma" panose="020B0604030504040204" pitchFamily="34" charset="0"/>
                <a:ea typeface="Tahoma" panose="020B0604030504040204" pitchFamily="34" charset="0"/>
                <a:cs typeface="Tahoma" panose="020B0604030504040204" pitchFamily="34" charset="0"/>
              </a:rPr>
              <a:t> </a:t>
            </a:r>
            <a:r>
              <a:rPr lang="it-IT" sz="2800" b="1" dirty="0">
                <a:solidFill>
                  <a:srgbClr val="006600"/>
                </a:solidFill>
                <a:latin typeface="Tahoma" panose="020B0604030504040204" pitchFamily="34" charset="0"/>
                <a:ea typeface="Tahoma" panose="020B0604030504040204" pitchFamily="34" charset="0"/>
                <a:cs typeface="Tahoma" panose="020B0604030504040204" pitchFamily="34" charset="0"/>
              </a:rPr>
              <a:t>Energia</a:t>
            </a:r>
            <a:r>
              <a:rPr lang="it-IT" sz="2800" b="1" dirty="0">
                <a:latin typeface="Tahoma" panose="020B0604030504040204" pitchFamily="34" charset="0"/>
                <a:ea typeface="Tahoma" panose="020B0604030504040204" pitchFamily="34" charset="0"/>
                <a:cs typeface="Tahoma" panose="020B0604030504040204" pitchFamily="34" charset="0"/>
              </a:rPr>
              <a:t> </a:t>
            </a:r>
            <a:r>
              <a:rPr lang="it-IT" sz="2800" dirty="0">
                <a:latin typeface="Tahoma" panose="020B0604030504040204" pitchFamily="34" charset="0"/>
                <a:ea typeface="Tahoma" panose="020B0604030504040204" pitchFamily="34" charset="0"/>
                <a:cs typeface="Tahoma" panose="020B0604030504040204" pitchFamily="34" charset="0"/>
              </a:rPr>
              <a:t>prodotta è a </a:t>
            </a:r>
            <a:r>
              <a:rPr lang="it-IT" sz="2800" b="1" dirty="0">
                <a:solidFill>
                  <a:srgbClr val="006600"/>
                </a:solidFill>
                <a:latin typeface="Tahoma" panose="020B0604030504040204" pitchFamily="34" charset="0"/>
                <a:ea typeface="Tahoma" panose="020B0604030504040204" pitchFamily="34" charset="0"/>
                <a:cs typeface="Tahoma" panose="020B0604030504040204" pitchFamily="34" charset="0"/>
              </a:rPr>
              <a:t>Km 0</a:t>
            </a:r>
          </a:p>
          <a:p>
            <a:pPr marL="457200" lvl="0" indent="-457200">
              <a:buClr>
                <a:srgbClr val="00B050"/>
              </a:buClr>
              <a:buFont typeface="Wingdings" panose="05000000000000000000" pitchFamily="2" charset="2"/>
              <a:buChar char="ü"/>
            </a:pPr>
            <a:endParaRPr lang="it-IT" sz="2800" dirty="0">
              <a:latin typeface="Tahoma" panose="020B0604030504040204" pitchFamily="34" charset="0"/>
              <a:ea typeface="Tahoma" panose="020B0604030504040204" pitchFamily="34" charset="0"/>
              <a:cs typeface="Tahoma" panose="020B0604030504040204" pitchFamily="34" charset="0"/>
            </a:endParaRPr>
          </a:p>
          <a:p>
            <a:pPr marL="457200" indent="-457200">
              <a:buClr>
                <a:srgbClr val="00B050"/>
              </a:buClr>
              <a:buFont typeface="Wingdings" panose="05000000000000000000" pitchFamily="2" charset="2"/>
              <a:buChar char="ü"/>
            </a:pPr>
            <a:r>
              <a:rPr lang="it-IT" sz="2800" dirty="0">
                <a:latin typeface="Tahoma" panose="020B0604030504040204" pitchFamily="34" charset="0"/>
                <a:ea typeface="Tahoma" panose="020B0604030504040204" pitchFamily="34" charset="0"/>
                <a:cs typeface="Tahoma" panose="020B0604030504040204" pitchFamily="34" charset="0"/>
              </a:rPr>
              <a:t> </a:t>
            </a:r>
            <a:r>
              <a:rPr lang="it-IT" sz="2800" b="1" dirty="0">
                <a:solidFill>
                  <a:srgbClr val="006600"/>
                </a:solidFill>
                <a:latin typeface="Tahoma" panose="020B0604030504040204" pitchFamily="34" charset="0"/>
                <a:ea typeface="Tahoma" panose="020B0604030504040204" pitchFamily="34" charset="0"/>
                <a:cs typeface="Tahoma" panose="020B0604030504040204" pitchFamily="34" charset="0"/>
              </a:rPr>
              <a:t>Limitazione</a:t>
            </a:r>
            <a:r>
              <a:rPr lang="it-IT" sz="2800" dirty="0">
                <a:latin typeface="Tahoma" panose="020B0604030504040204" pitchFamily="34" charset="0"/>
                <a:ea typeface="Tahoma" panose="020B0604030504040204" pitchFamily="34" charset="0"/>
                <a:cs typeface="Tahoma" panose="020B0604030504040204" pitchFamily="34" charset="0"/>
              </a:rPr>
              <a:t> delle emissioni di CO2</a:t>
            </a:r>
          </a:p>
          <a:p>
            <a:pPr marL="457200" lvl="0" indent="-457200">
              <a:buClr>
                <a:srgbClr val="00B050"/>
              </a:buClr>
              <a:buFont typeface="Wingdings" panose="05000000000000000000" pitchFamily="2" charset="2"/>
              <a:buChar char="ü"/>
            </a:pPr>
            <a:endParaRPr lang="it-IT" sz="2800" dirty="0">
              <a:latin typeface="Tahoma" panose="020B0604030504040204" pitchFamily="34" charset="0"/>
              <a:ea typeface="Tahoma" panose="020B0604030504040204" pitchFamily="34" charset="0"/>
              <a:cs typeface="Tahoma" panose="020B0604030504040204" pitchFamily="34" charset="0"/>
            </a:endParaRPr>
          </a:p>
          <a:p>
            <a:pPr marL="457200" lvl="0" indent="-457200">
              <a:buClr>
                <a:srgbClr val="00B050"/>
              </a:buClr>
              <a:buFont typeface="Wingdings" panose="05000000000000000000" pitchFamily="2" charset="2"/>
              <a:buChar char="ü"/>
            </a:pPr>
            <a:r>
              <a:rPr lang="it-IT" sz="2800" dirty="0">
                <a:latin typeface="Tahoma" panose="020B0604030504040204" pitchFamily="34" charset="0"/>
                <a:ea typeface="Tahoma" panose="020B0604030504040204" pitchFamily="34" charset="0"/>
                <a:cs typeface="Tahoma" panose="020B0604030504040204" pitchFamily="34" charset="0"/>
              </a:rPr>
              <a:t> </a:t>
            </a:r>
            <a:r>
              <a:rPr lang="it-IT" sz="2800" b="1" dirty="0">
                <a:solidFill>
                  <a:srgbClr val="006600"/>
                </a:solidFill>
                <a:latin typeface="Tahoma" panose="020B0604030504040204" pitchFamily="34" charset="0"/>
                <a:ea typeface="Tahoma" panose="020B0604030504040204" pitchFamily="34" charset="0"/>
                <a:cs typeface="Tahoma" panose="020B0604030504040204" pitchFamily="34" charset="0"/>
              </a:rPr>
              <a:t>Riduzione</a:t>
            </a:r>
            <a:r>
              <a:rPr lang="it-IT" sz="2800" dirty="0">
                <a:latin typeface="Tahoma" panose="020B0604030504040204" pitchFamily="34" charset="0"/>
                <a:ea typeface="Tahoma" panose="020B0604030504040204" pitchFamily="34" charset="0"/>
                <a:cs typeface="Tahoma" panose="020B0604030504040204" pitchFamily="34" charset="0"/>
              </a:rPr>
              <a:t> delle </a:t>
            </a:r>
            <a:r>
              <a:rPr lang="it-IT" sz="2800" b="1" dirty="0">
                <a:solidFill>
                  <a:srgbClr val="006600"/>
                </a:solidFill>
                <a:latin typeface="Tahoma" panose="020B0604030504040204" pitchFamily="34" charset="0"/>
                <a:ea typeface="Tahoma" panose="020B0604030504040204" pitchFamily="34" charset="0"/>
                <a:cs typeface="Tahoma" panose="020B0604030504040204" pitchFamily="34" charset="0"/>
              </a:rPr>
              <a:t>perdite di rete</a:t>
            </a:r>
          </a:p>
          <a:p>
            <a:pPr marL="457200" lvl="0" indent="-457200">
              <a:buClr>
                <a:srgbClr val="00B050"/>
              </a:buClr>
              <a:buFont typeface="Wingdings" panose="05000000000000000000" pitchFamily="2" charset="2"/>
              <a:buChar char="ü"/>
            </a:pPr>
            <a:endParaRPr lang="it-IT" sz="2800" b="0" dirty="0">
              <a:latin typeface="Tahoma" panose="020B0604030504040204" pitchFamily="34" charset="0"/>
              <a:ea typeface="Tahoma" panose="020B0604030504040204" pitchFamily="34" charset="0"/>
              <a:cs typeface="Tahoma" panose="020B0604030504040204" pitchFamily="34" charset="0"/>
            </a:endParaRPr>
          </a:p>
          <a:p>
            <a:pPr marL="457200" indent="-457200">
              <a:buClr>
                <a:srgbClr val="00B050"/>
              </a:buClr>
              <a:buFont typeface="Wingdings" panose="05000000000000000000" pitchFamily="2" charset="2"/>
              <a:buChar char="ü"/>
            </a:pPr>
            <a:r>
              <a:rPr lang="it-IT" sz="2800" b="1" dirty="0">
                <a:solidFill>
                  <a:srgbClr val="006600"/>
                </a:solidFill>
                <a:latin typeface="Tahoma" panose="020B0604030504040204" pitchFamily="34" charset="0"/>
                <a:ea typeface="Tahoma" panose="020B0604030504040204" pitchFamily="34" charset="0"/>
                <a:cs typeface="Tahoma" panose="020B0604030504040204" pitchFamily="34" charset="0"/>
              </a:rPr>
              <a:t> Maggiore</a:t>
            </a:r>
            <a:r>
              <a:rPr lang="it-IT" sz="2800" b="1" dirty="0">
                <a:latin typeface="Tahoma" panose="020B0604030504040204" pitchFamily="34" charset="0"/>
                <a:ea typeface="Tahoma" panose="020B0604030504040204" pitchFamily="34" charset="0"/>
                <a:cs typeface="Tahoma" panose="020B0604030504040204" pitchFamily="34" charset="0"/>
              </a:rPr>
              <a:t> </a:t>
            </a:r>
            <a:r>
              <a:rPr lang="it-IT" sz="2800" dirty="0">
                <a:latin typeface="Tahoma" panose="020B0604030504040204" pitchFamily="34" charset="0"/>
                <a:ea typeface="Tahoma" panose="020B0604030504040204" pitchFamily="34" charset="0"/>
                <a:cs typeface="Tahoma" panose="020B0604030504040204" pitchFamily="34" charset="0"/>
              </a:rPr>
              <a:t>e</a:t>
            </a:r>
            <a:r>
              <a:rPr lang="it-IT" sz="2800" b="1" dirty="0">
                <a:latin typeface="Tahoma" panose="020B0604030504040204" pitchFamily="34" charset="0"/>
                <a:ea typeface="Tahoma" panose="020B0604030504040204" pitchFamily="34" charset="0"/>
                <a:cs typeface="Tahoma" panose="020B0604030504040204" pitchFamily="34" charset="0"/>
              </a:rPr>
              <a:t> </a:t>
            </a:r>
            <a:r>
              <a:rPr lang="it-IT" sz="2800" b="1" dirty="0">
                <a:solidFill>
                  <a:srgbClr val="006600"/>
                </a:solidFill>
                <a:latin typeface="Tahoma" panose="020B0604030504040204" pitchFamily="34" charset="0"/>
                <a:ea typeface="Tahoma" panose="020B0604030504040204" pitchFamily="34" charset="0"/>
                <a:cs typeface="Tahoma" panose="020B0604030504040204" pitchFamily="34" charset="0"/>
              </a:rPr>
              <a:t>migliore</a:t>
            </a:r>
            <a:r>
              <a:rPr lang="it-IT" sz="2800" b="1" dirty="0">
                <a:latin typeface="Tahoma" panose="020B0604030504040204" pitchFamily="34" charset="0"/>
                <a:ea typeface="Tahoma" panose="020B0604030504040204" pitchFamily="34" charset="0"/>
                <a:cs typeface="Tahoma" panose="020B0604030504040204" pitchFamily="34" charset="0"/>
              </a:rPr>
              <a:t> </a:t>
            </a:r>
            <a:r>
              <a:rPr lang="it-IT" sz="2800" dirty="0">
                <a:latin typeface="Tahoma" panose="020B0604030504040204" pitchFamily="34" charset="0"/>
                <a:ea typeface="Tahoma" panose="020B0604030504040204" pitchFamily="34" charset="0"/>
                <a:cs typeface="Tahoma" panose="020B0604030504040204" pitchFamily="34" charset="0"/>
              </a:rPr>
              <a:t>sfruttamento dell’energia</a:t>
            </a:r>
          </a:p>
          <a:p>
            <a:pPr marL="457200" indent="-457200">
              <a:buClr>
                <a:srgbClr val="00B050"/>
              </a:buClr>
              <a:buFont typeface="Wingdings" panose="05000000000000000000" pitchFamily="2" charset="2"/>
              <a:buChar char="ü"/>
            </a:pPr>
            <a:endParaRPr lang="it-IT" sz="2800" dirty="0">
              <a:latin typeface="Tahoma" panose="020B0604030504040204" pitchFamily="34" charset="0"/>
              <a:ea typeface="Tahoma" panose="020B0604030504040204" pitchFamily="34" charset="0"/>
              <a:cs typeface="Tahoma" panose="020B0604030504040204" pitchFamily="34" charset="0"/>
            </a:endParaRPr>
          </a:p>
          <a:p>
            <a:pPr marL="457200" lvl="0" indent="-457200">
              <a:buClr>
                <a:srgbClr val="00B050"/>
              </a:buClr>
              <a:buFont typeface="Wingdings" panose="05000000000000000000" pitchFamily="2" charset="2"/>
              <a:buChar char="ü"/>
            </a:pPr>
            <a:endParaRPr lang="en-US" sz="2800" b="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Comunità energetiche rinnovabili, è partita in Italia la sperimentazione di Sorgenia in Italia.">
            <a:extLst>
              <a:ext uri="{FF2B5EF4-FFF2-40B4-BE49-F238E27FC236}">
                <a16:creationId xmlns:a16="http://schemas.microsoft.com/office/drawing/2014/main" id="{0DDB0469-B42B-F052-8B26-B194A4A3A40F}"/>
              </a:ext>
            </a:extLst>
          </p:cNvPr>
          <p:cNvPicPr>
            <a:picLocks noChangeAspect="1" noChangeArrowheads="1"/>
          </p:cNvPicPr>
          <p:nvPr/>
        </p:nvPicPr>
        <p:blipFill>
          <a:blip r:embed="rId4" cstate="print">
            <a:alphaModFix amt="99000"/>
            <a:extLst>
              <a:ext uri="{28A0092B-C50C-407E-A947-70E740481C1C}">
                <a14:useLocalDpi xmlns:a14="http://schemas.microsoft.com/office/drawing/2010/main" val="0"/>
              </a:ext>
            </a:extLst>
          </a:blip>
          <a:srcRect/>
          <a:stretch>
            <a:fillRect/>
          </a:stretch>
        </p:blipFill>
        <p:spPr bwMode="auto">
          <a:xfrm>
            <a:off x="3460812" y="4590804"/>
            <a:ext cx="4352275" cy="2199350"/>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10380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6102</TotalTime>
  <Words>1940</Words>
  <Application>Microsoft Office PowerPoint</Application>
  <PresentationFormat>Widescreen</PresentationFormat>
  <Paragraphs>180</Paragraphs>
  <Slides>16</Slides>
  <Notes>4</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16</vt:i4>
      </vt:variant>
    </vt:vector>
  </HeadingPairs>
  <TitlesOfParts>
    <vt:vector size="25" baseType="lpstr">
      <vt:lpstr>Arial</vt:lpstr>
      <vt:lpstr>Calibri</vt:lpstr>
      <vt:lpstr>Calibri Light</vt:lpstr>
      <vt:lpstr>Century Gothic</vt:lpstr>
      <vt:lpstr>GE Inspira Pitch</vt:lpstr>
      <vt:lpstr>Helvetica</vt:lpstr>
      <vt:lpstr>Tahoma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Gabriele Peri</dc:creator>
  <cp:lastModifiedBy>Iacopo Magrini</cp:lastModifiedBy>
  <cp:revision>111</cp:revision>
  <dcterms:created xsi:type="dcterms:W3CDTF">2022-04-06T13:28:39Z</dcterms:created>
  <dcterms:modified xsi:type="dcterms:W3CDTF">2022-10-06T16:00:38Z</dcterms:modified>
</cp:coreProperties>
</file>